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87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9E42B-9A2E-4D66-82B5-DDB03721D19B}" type="datetimeFigureOut">
              <a:rPr lang="en-US" smtClean="0"/>
              <a:pPr/>
              <a:t>3/4/2017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1262C-89A3-47BD-8B30-CFD9D1F4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Chemical kinetics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(Lecture -1)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 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0"/>
          <a:ext cx="8077200" cy="48471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62000"/>
                <a:gridCol w="3276600"/>
                <a:gridCol w="457200"/>
                <a:gridCol w="3581400"/>
              </a:tblGrid>
              <a:tr h="7577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MOLECULARITY</a:t>
                      </a:r>
                      <a:endParaRPr lang="en-US" dirty="0"/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Order is number of conc. terms appearing in rate equation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Molecularity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number of molecules taking part in each step of reaction.</a:t>
                      </a:r>
                      <a:endParaRPr lang="en-US" dirty="0"/>
                    </a:p>
                  </a:txBody>
                  <a:tcPr/>
                </a:tc>
              </a:tr>
              <a:tr h="745066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Order is an experimentally determinable quantity.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Molecularity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a theoretical quantity</a:t>
                      </a:r>
                      <a:endParaRPr lang="en-US" dirty="0"/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Order may be fraction, -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zero or whole number.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Molecularity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always a whole number.</a:t>
                      </a:r>
                      <a:endParaRPr lang="en-US" dirty="0"/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Knowledge of order does not require knowledge of mechanism.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Knowledge of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molecularity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requires a knowledge of mechanism.</a:t>
                      </a:r>
                      <a:endParaRPr lang="en-US" dirty="0"/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Order depends on external factors e.g. P,T governing the reaction.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Molecularity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does not depend on such factors.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FIRST ORDER KINETICS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 first order reaction is a reaction, whose rate determining step consists of only one reactant molecule e.g.</a:t>
            </a:r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Product</a:t>
            </a:r>
          </a:p>
          <a:p>
            <a:pPr>
              <a:buNone/>
            </a:pPr>
            <a:r>
              <a:rPr lang="en-US" dirty="0" smtClean="0"/>
              <a:t>	If  ‘’ is the starting concentration of ‘ </a:t>
            </a:r>
            <a:r>
              <a:rPr lang="en-US" i="1" dirty="0" smtClean="0"/>
              <a:t>A </a:t>
            </a:r>
            <a:r>
              <a:rPr lang="en-US" dirty="0" smtClean="0"/>
              <a:t>’ and ‘ C</a:t>
            </a:r>
            <a:r>
              <a:rPr lang="en-US" i="1" dirty="0" smtClean="0"/>
              <a:t> </a:t>
            </a:r>
            <a:r>
              <a:rPr lang="en-US" dirty="0" smtClean="0"/>
              <a:t>’ is its concentration after time ‘ t</a:t>
            </a:r>
            <a:r>
              <a:rPr lang="en-US" i="1" dirty="0" smtClean="0"/>
              <a:t> </a:t>
            </a:r>
            <a:r>
              <a:rPr lang="en-US" dirty="0" smtClean="0"/>
              <a:t>’ then rate ( – </a:t>
            </a:r>
            <a:r>
              <a:rPr lang="en-US" i="1" dirty="0" smtClean="0"/>
              <a:t>dc/</a:t>
            </a:r>
            <a:r>
              <a:rPr lang="en-US" i="1" dirty="0" err="1" smtClean="0"/>
              <a:t>dt</a:t>
            </a:r>
            <a:r>
              <a:rPr lang="en-US" i="1" dirty="0" smtClean="0"/>
              <a:t> </a:t>
            </a:r>
            <a:r>
              <a:rPr lang="en-US" dirty="0" smtClean="0"/>
              <a:t>) at this time will be – 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</a:t>
            </a:r>
            <a:r>
              <a:rPr lang="en-US" dirty="0" smtClean="0"/>
              <a:t> = rate constant </a:t>
            </a:r>
            <a:r>
              <a:rPr lang="en-US" dirty="0" smtClean="0">
                <a:sym typeface="Symbol"/>
              </a:rPr>
              <a:t>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or     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4800600"/>
            <a:ext cx="22352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30673" t="22917" r="30088" b="22917"/>
          <a:stretch>
            <a:fillRect/>
          </a:stretch>
        </p:blipFill>
        <p:spPr bwMode="auto">
          <a:xfrm>
            <a:off x="685800" y="533400"/>
            <a:ext cx="7848600" cy="609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0454" t="29167" r="29722" b="14583"/>
          <a:stretch>
            <a:fillRect/>
          </a:stretch>
        </p:blipFill>
        <p:spPr bwMode="auto">
          <a:xfrm>
            <a:off x="762000" y="381000"/>
            <a:ext cx="7696200" cy="61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l="29868" t="23958" r="29722" b="18750"/>
          <a:stretch>
            <a:fillRect/>
          </a:stretch>
        </p:blipFill>
        <p:spPr bwMode="auto">
          <a:xfrm>
            <a:off x="838200" y="381000"/>
            <a:ext cx="7743305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 l="28917" t="33333" r="29502" b="34375"/>
          <a:stretch>
            <a:fillRect/>
          </a:stretch>
        </p:blipFill>
        <p:spPr bwMode="auto">
          <a:xfrm>
            <a:off x="304800" y="1143000"/>
            <a:ext cx="855160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29283" t="23958" r="29722" b="22917"/>
          <a:stretch>
            <a:fillRect/>
          </a:stretch>
        </p:blipFill>
        <p:spPr bwMode="auto">
          <a:xfrm>
            <a:off x="457200" y="304800"/>
            <a:ext cx="8229600" cy="59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7630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Problems: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   1.Show that for a first order reaction time required  for 75% reaction is twice the time for 50% reaction.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2. The rate of decomposition of gas was 7.25 in some unit when 5% had reacted and it was 5.14 in the same unit when 20% had gone decomposition. Calculate the order.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362200"/>
            <a:ext cx="746760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10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There are two basic questions for a chemical reaction –</a:t>
            </a:r>
          </a:p>
          <a:p>
            <a:pPr lvl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       How </a:t>
            </a:r>
            <a:r>
              <a:rPr lang="en-US" dirty="0"/>
              <a:t>far the reaction proceeds?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/>
              <a:t>                       and</a:t>
            </a:r>
            <a:endParaRPr lang="en-US" dirty="0"/>
          </a:p>
          <a:p>
            <a:pPr lvl="0">
              <a:buNone/>
            </a:pPr>
            <a:r>
              <a:rPr lang="en-US" dirty="0" smtClean="0"/>
              <a:t>(ii)       How </a:t>
            </a:r>
            <a:r>
              <a:rPr lang="en-US" dirty="0"/>
              <a:t>fast does it proceed?</a:t>
            </a:r>
          </a:p>
          <a:p>
            <a:pPr>
              <a:buNone/>
            </a:pPr>
            <a:r>
              <a:rPr lang="en-US" dirty="0"/>
              <a:t># Answer to the </a:t>
            </a:r>
            <a:r>
              <a:rPr lang="en-US" dirty="0" smtClean="0"/>
              <a:t>question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 is in the Chemical equilibrium.</a:t>
            </a:r>
          </a:p>
          <a:p>
            <a:pPr>
              <a:buNone/>
            </a:pPr>
            <a:r>
              <a:rPr lang="en-US" dirty="0"/>
              <a:t># Answer to the question (ii) will be given in the chapter of </a:t>
            </a:r>
            <a:r>
              <a:rPr lang="en-US" b="1" dirty="0"/>
              <a:t>Chemical kinetics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Depending on velocity chemical reaction can be classified into following three classes:</a:t>
            </a:r>
          </a:p>
          <a:p>
            <a:pPr lvl="0">
              <a:buNone/>
            </a:pPr>
            <a:r>
              <a:rPr lang="en-US" dirty="0" smtClean="0"/>
              <a:t>(a) </a:t>
            </a:r>
            <a:r>
              <a:rPr lang="en-US" b="1" dirty="0" smtClean="0"/>
              <a:t>Very </a:t>
            </a:r>
            <a:r>
              <a:rPr lang="en-US" b="1" dirty="0"/>
              <a:t>fast reaction</a:t>
            </a:r>
            <a:r>
              <a:rPr lang="en-US" dirty="0"/>
              <a:t>:  very high velocity e.g. explosion reaction; precipitation reaction etc. Generally they are completed within fraction of a second.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>
              <a:buNone/>
            </a:pPr>
            <a:r>
              <a:rPr lang="en-US" dirty="0" smtClean="0"/>
              <a:t>(b) </a:t>
            </a:r>
            <a:r>
              <a:rPr lang="en-US" b="1" dirty="0" smtClean="0"/>
              <a:t>Very </a:t>
            </a:r>
            <a:r>
              <a:rPr lang="en-US" b="1" dirty="0"/>
              <a:t>slow reaction</a:t>
            </a:r>
            <a:r>
              <a:rPr lang="en-US" dirty="0"/>
              <a:t>:  We simply do not measure the rate as our life is not so long e.g. one hundred and fifty years is required for the formation of one drop of water from H</a:t>
            </a:r>
            <a:r>
              <a:rPr lang="en-US" baseline="-25000" dirty="0"/>
              <a:t>2</a:t>
            </a:r>
            <a:r>
              <a:rPr lang="en-US" dirty="0"/>
              <a:t> and O</a:t>
            </a:r>
            <a:r>
              <a:rPr lang="en-US" baseline="-25000" dirty="0"/>
              <a:t>2</a:t>
            </a:r>
            <a:r>
              <a:rPr lang="en-US" dirty="0"/>
              <a:t> at ordinary temperature without catalyst.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>
              <a:buNone/>
            </a:pPr>
            <a:r>
              <a:rPr lang="en-US" dirty="0" smtClean="0"/>
              <a:t>(c) </a:t>
            </a:r>
            <a:r>
              <a:rPr lang="en-US" b="1" dirty="0" smtClean="0"/>
              <a:t>Slow </a:t>
            </a:r>
            <a:r>
              <a:rPr lang="en-US" b="1" dirty="0"/>
              <a:t>reaction</a:t>
            </a:r>
            <a:r>
              <a:rPr lang="en-US" dirty="0"/>
              <a:t>:  Moderate velocity.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                    </a:t>
            </a:r>
            <a:r>
              <a:rPr lang="en-US" dirty="0" smtClean="0"/>
              <a:t>   </a:t>
            </a:r>
            <a:r>
              <a:rPr lang="en-US" b="1" dirty="0"/>
              <a:t>We generally study kinetics of reaction of type-(C)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Utility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To </a:t>
            </a:r>
            <a:r>
              <a:rPr lang="en-US" dirty="0"/>
              <a:t>know the mechanism of a chemical reactions.  Out of </a:t>
            </a:r>
            <a:r>
              <a:rPr lang="en-US" dirty="0" smtClean="0"/>
              <a:t>a number </a:t>
            </a:r>
            <a:r>
              <a:rPr lang="en-US" dirty="0"/>
              <a:t>of 	</a:t>
            </a:r>
            <a:r>
              <a:rPr lang="en-US" dirty="0" smtClean="0"/>
              <a:t>proposed </a:t>
            </a:r>
            <a:r>
              <a:rPr lang="en-US" dirty="0"/>
              <a:t>mechanism,  the correct one can be selected.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Rate of a </a:t>
            </a:r>
            <a:r>
              <a:rPr lang="en-US" b="1" dirty="0" smtClean="0"/>
              <a:t>reaction </a:t>
            </a:r>
            <a:r>
              <a:rPr lang="en-US" sz="3000" dirty="0" smtClean="0"/>
              <a:t>: Amount </a:t>
            </a:r>
            <a:r>
              <a:rPr lang="en-US" sz="3000" dirty="0"/>
              <a:t>of </a:t>
            </a:r>
            <a:r>
              <a:rPr lang="en-US" sz="3000" dirty="0" smtClean="0"/>
              <a:t>reactant disappearing </a:t>
            </a:r>
            <a:r>
              <a:rPr lang="en-US" sz="3000" dirty="0"/>
              <a:t>or amount of product appearing </a:t>
            </a:r>
            <a:r>
              <a:rPr lang="en-US" sz="3000" dirty="0" smtClean="0"/>
              <a:t> per  </a:t>
            </a:r>
            <a:r>
              <a:rPr lang="en-US" sz="3000" dirty="0"/>
              <a:t>unit time.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Rate </a:t>
            </a:r>
            <a:r>
              <a:rPr lang="en-US" dirty="0"/>
              <a:t>with respect to </a:t>
            </a:r>
            <a:r>
              <a:rPr lang="en-US" dirty="0" smtClean="0"/>
              <a:t>reactant =   </a:t>
            </a:r>
            <a:r>
              <a:rPr lang="en-US" dirty="0"/>
              <a:t>-   </a:t>
            </a:r>
            <a:r>
              <a:rPr lang="en-US" dirty="0" smtClean="0"/>
              <a:t>  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Rate </a:t>
            </a:r>
            <a:r>
              <a:rPr lang="en-US" dirty="0"/>
              <a:t>with respect to </a:t>
            </a:r>
            <a:r>
              <a:rPr lang="en-US" dirty="0" smtClean="0"/>
              <a:t>product =</a:t>
            </a:r>
            <a:r>
              <a:rPr lang="en-US" dirty="0"/>
              <a:t>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</a:t>
            </a:r>
            <a:r>
              <a:rPr lang="en-US" dirty="0"/>
              <a:t>	</a:t>
            </a:r>
            <a:r>
              <a:rPr lang="en-US" b="1" dirty="0"/>
              <a:t>Minus sign is used because the concentration of reactants decreases with time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2438400"/>
            <a:ext cx="304800" cy="701040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3429000"/>
            <a:ext cx="304800" cy="6676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Reaction involving different stoichiometric Coefficients of reactants and products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For a reaction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aA</a:t>
            </a:r>
            <a:r>
              <a:rPr lang="en-US" dirty="0"/>
              <a:t> + </a:t>
            </a:r>
            <a:r>
              <a:rPr lang="en-US" dirty="0" err="1"/>
              <a:t>bB</a:t>
            </a:r>
            <a:r>
              <a:rPr lang="en-US" dirty="0"/>
              <a:t>  </a:t>
            </a:r>
            <a:r>
              <a:rPr lang="en-US" dirty="0" smtClean="0"/>
              <a:t> =   </a:t>
            </a:r>
            <a:r>
              <a:rPr lang="en-US" dirty="0" err="1" smtClean="0"/>
              <a:t>xX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yY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rate </a:t>
            </a:r>
            <a:r>
              <a:rPr lang="en-US" dirty="0"/>
              <a:t>of reaction </a:t>
            </a:r>
            <a:r>
              <a:rPr lang="en-US" dirty="0" smtClean="0"/>
              <a:t>= -</a:t>
            </a:r>
            <a:r>
              <a:rPr lang="en-US" dirty="0"/>
              <a:t>	</a:t>
            </a:r>
            <a:r>
              <a:rPr lang="en-US" dirty="0" smtClean="0"/>
              <a:t>        =            =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        </a:t>
            </a:r>
          </a:p>
          <a:p>
            <a:pPr>
              <a:buNone/>
            </a:pPr>
            <a:r>
              <a:rPr lang="en-US" sz="2600" dirty="0"/>
              <a:t>Therefore, rate of disappearance of A,</a:t>
            </a:r>
          </a:p>
          <a:p>
            <a:pPr>
              <a:buNone/>
            </a:pPr>
            <a:r>
              <a:rPr lang="en-US" sz="2200" dirty="0"/>
              <a:t>	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4038600"/>
            <a:ext cx="914400" cy="810883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4114800"/>
            <a:ext cx="1065179" cy="685800"/>
          </a:xfrm>
          <a:prstGeom prst="rect">
            <a:avLst/>
          </a:prstGeom>
          <a:noFill/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4114800"/>
            <a:ext cx="914400" cy="696036"/>
          </a:xfrm>
          <a:prstGeom prst="rect">
            <a:avLst/>
          </a:prstGeom>
          <a:noFill/>
        </p:spPr>
      </p:pic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4038600"/>
            <a:ext cx="860525" cy="762000"/>
          </a:xfrm>
          <a:prstGeom prst="rect">
            <a:avLst/>
          </a:prstGeom>
          <a:noFill/>
        </p:spPr>
      </p:pic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4953000"/>
            <a:ext cx="3276600" cy="7409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equation and rate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general form of rate equation for an reaction is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-           = </a:t>
            </a:r>
            <a:r>
              <a:rPr lang="en-US" dirty="0" err="1" smtClean="0"/>
              <a:t>KC</a:t>
            </a:r>
            <a:r>
              <a:rPr lang="en-US" baseline="30000" dirty="0" err="1" smtClean="0"/>
              <a:t>n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Here C means concentration of reactant at the time of measuring rate. 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is called order and K is rate constant or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specific reaction rate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2286000"/>
            <a:ext cx="496957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Order of a reaction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 Reactions and their rate equation as expected from law of mass action.</a:t>
            </a:r>
          </a:p>
          <a:p>
            <a:pPr algn="ctr">
              <a:buNone/>
            </a:pPr>
            <a:r>
              <a:rPr lang="en-US" dirty="0"/>
              <a:t>	</a:t>
            </a:r>
            <a:r>
              <a:rPr lang="en-US" dirty="0" smtClean="0"/>
              <a:t>          </a:t>
            </a:r>
            <a:r>
              <a:rPr lang="en-US" b="1" dirty="0" smtClean="0"/>
              <a:t>REACTION </a:t>
            </a:r>
            <a:r>
              <a:rPr lang="en-US" b="1" dirty="0"/>
              <a:t>	</a:t>
            </a:r>
            <a:r>
              <a:rPr lang="en-US" dirty="0"/>
              <a:t>		</a:t>
            </a:r>
            <a:r>
              <a:rPr lang="en-US" b="1" dirty="0" smtClean="0"/>
              <a:t>RATE </a:t>
            </a:r>
            <a:r>
              <a:rPr lang="en-US" b="1" dirty="0"/>
              <a:t>OF </a:t>
            </a:r>
            <a:r>
              <a:rPr lang="en-US" b="1" dirty="0" smtClean="0"/>
              <a:t>EQUATION</a:t>
            </a:r>
          </a:p>
          <a:p>
            <a:pPr lvl="0" algn="ctr">
              <a:buNone/>
            </a:pPr>
            <a:r>
              <a:rPr lang="en-US" dirty="0" smtClean="0"/>
              <a:t>1</a:t>
            </a:r>
            <a:r>
              <a:rPr lang="en-US" sz="3100" dirty="0" smtClean="0"/>
              <a:t>. A   → product 			Rate  ∞  C</a:t>
            </a:r>
            <a:r>
              <a:rPr lang="en-US" sz="3100" baseline="-25000" dirty="0" smtClean="0"/>
              <a:t>A</a:t>
            </a:r>
            <a:endParaRPr lang="en-US" sz="3100" dirty="0" smtClean="0"/>
          </a:p>
          <a:p>
            <a:pPr lvl="0" algn="ctr">
              <a:buNone/>
            </a:pPr>
            <a:r>
              <a:rPr lang="en-US" sz="3100" dirty="0" smtClean="0"/>
              <a:t>    2. A+B   </a:t>
            </a:r>
            <a:r>
              <a:rPr lang="en-US" sz="3100" dirty="0"/>
              <a:t>→    Product			</a:t>
            </a:r>
            <a:r>
              <a:rPr lang="en-US" sz="3100" dirty="0" smtClean="0"/>
              <a:t>         Rate   </a:t>
            </a:r>
            <a:r>
              <a:rPr lang="en-US" sz="3100" dirty="0"/>
              <a:t>∞  C</a:t>
            </a:r>
            <a:r>
              <a:rPr lang="en-US" sz="3100" baseline="-25000" dirty="0"/>
              <a:t>A</a:t>
            </a:r>
            <a:r>
              <a:rPr lang="en-US" sz="3100" dirty="0"/>
              <a:t>,  </a:t>
            </a:r>
            <a:r>
              <a:rPr lang="en-US" sz="3100" dirty="0" smtClean="0"/>
              <a:t>C</a:t>
            </a:r>
            <a:r>
              <a:rPr lang="en-US" sz="3100" baseline="-25000" dirty="0" smtClean="0"/>
              <a:t>B</a:t>
            </a:r>
          </a:p>
          <a:p>
            <a:pPr lvl="0">
              <a:buNone/>
            </a:pPr>
            <a:endParaRPr lang="en-US" sz="3100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Reaction  </a:t>
            </a:r>
            <a:r>
              <a:rPr lang="en-US" dirty="0"/>
              <a:t>(1)  is 1</a:t>
            </a:r>
            <a:r>
              <a:rPr lang="en-US" baseline="30000" dirty="0"/>
              <a:t>st</a:t>
            </a:r>
            <a:r>
              <a:rPr lang="en-US" dirty="0"/>
              <a:t> order and reaction  (2) is second order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However,  2HI =  H</a:t>
            </a:r>
            <a:r>
              <a:rPr lang="en-US" baseline="-25000" dirty="0"/>
              <a:t>2</a:t>
            </a:r>
            <a:r>
              <a:rPr lang="en-US" dirty="0"/>
              <a:t> + I</a:t>
            </a:r>
            <a:r>
              <a:rPr lang="en-US" baseline="-25000" dirty="0"/>
              <a:t>2 </a:t>
            </a:r>
            <a:r>
              <a:rPr lang="en-US" dirty="0"/>
              <a:t> may appear as second order but in Au-surface at high pressure, rate of the reaction is </a:t>
            </a:r>
            <a:r>
              <a:rPr lang="en-US" dirty="0" smtClean="0"/>
              <a:t>zero.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So, order is the sum of concentration terms on which the rate of the reaction actually depends.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err="1"/>
              <a:t>Molecularity</a:t>
            </a:r>
            <a:r>
              <a:rPr lang="en-US" b="1" dirty="0"/>
              <a:t> of a reaction:</a:t>
            </a:r>
            <a:endParaRPr lang="en-US" dirty="0"/>
          </a:p>
          <a:p>
            <a:pPr>
              <a:buNone/>
            </a:pPr>
            <a:r>
              <a:rPr lang="en-US" dirty="0"/>
              <a:t>#	</a:t>
            </a:r>
            <a:r>
              <a:rPr lang="en-US" dirty="0" err="1"/>
              <a:t>Molecularity</a:t>
            </a:r>
            <a:r>
              <a:rPr lang="en-US" dirty="0"/>
              <a:t> of a reaction is the number of molecules participating in each elementary step of a reaction.</a:t>
            </a:r>
          </a:p>
          <a:p>
            <a:pPr>
              <a:buNone/>
            </a:pPr>
            <a:r>
              <a:rPr lang="en-US" dirty="0"/>
              <a:t>#	Some times </a:t>
            </a:r>
            <a:r>
              <a:rPr lang="en-US" dirty="0" err="1"/>
              <a:t>molecularity</a:t>
            </a:r>
            <a:r>
              <a:rPr lang="en-US" dirty="0"/>
              <a:t> of the slowest step (rate determining step) is taken as overall </a:t>
            </a:r>
            <a:r>
              <a:rPr lang="en-US" dirty="0" err="1"/>
              <a:t>molecularity</a:t>
            </a:r>
            <a:r>
              <a:rPr lang="en-US" dirty="0"/>
              <a:t> of the reaction.</a:t>
            </a:r>
          </a:p>
          <a:p>
            <a:pPr>
              <a:buNone/>
            </a:pPr>
            <a:r>
              <a:rPr lang="en-US" dirty="0"/>
              <a:t>#	Knowledge of </a:t>
            </a:r>
            <a:r>
              <a:rPr lang="en-US" dirty="0" err="1"/>
              <a:t>molecularity</a:t>
            </a:r>
            <a:r>
              <a:rPr lang="en-US" dirty="0"/>
              <a:t> requires a knowledge of all intermediate steps i.e. mechanism.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341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Chemical kinetics</vt:lpstr>
      <vt:lpstr>Slide 2</vt:lpstr>
      <vt:lpstr>Slide 3</vt:lpstr>
      <vt:lpstr>Utility of the Study</vt:lpstr>
      <vt:lpstr>Slide 5</vt:lpstr>
      <vt:lpstr>Slide 6</vt:lpstr>
      <vt:lpstr>Rate equation and rate constant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Amit</dc:creator>
  <cp:lastModifiedBy>acer</cp:lastModifiedBy>
  <cp:revision>20</cp:revision>
  <dcterms:created xsi:type="dcterms:W3CDTF">2017-03-03T16:29:38Z</dcterms:created>
  <dcterms:modified xsi:type="dcterms:W3CDTF">2017-03-04T08:00:02Z</dcterms:modified>
</cp:coreProperties>
</file>