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4" r:id="rId1"/>
  </p:sldMasterIdLst>
  <p:notesMasterIdLst>
    <p:notesMasterId r:id="rId27"/>
  </p:notesMasterIdLst>
  <p:sldIdLst>
    <p:sldId id="256" r:id="rId2"/>
    <p:sldId id="266" r:id="rId3"/>
    <p:sldId id="267" r:id="rId4"/>
    <p:sldId id="268" r:id="rId5"/>
    <p:sldId id="269" r:id="rId6"/>
    <p:sldId id="272" r:id="rId7"/>
    <p:sldId id="274" r:id="rId8"/>
    <p:sldId id="277" r:id="rId9"/>
    <p:sldId id="278" r:id="rId10"/>
    <p:sldId id="279" r:id="rId11"/>
    <p:sldId id="281" r:id="rId12"/>
    <p:sldId id="304" r:id="rId13"/>
    <p:sldId id="288" r:id="rId14"/>
    <p:sldId id="289" r:id="rId15"/>
    <p:sldId id="290" r:id="rId16"/>
    <p:sldId id="291" r:id="rId17"/>
    <p:sldId id="293" r:id="rId18"/>
    <p:sldId id="294" r:id="rId19"/>
    <p:sldId id="295" r:id="rId20"/>
    <p:sldId id="301" r:id="rId21"/>
    <p:sldId id="302" r:id="rId22"/>
    <p:sldId id="303" r:id="rId23"/>
    <p:sldId id="305" r:id="rId24"/>
    <p:sldId id="258" r:id="rId25"/>
    <p:sldId id="262"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C60E66-12E6-4395-B683-669691F4AD04}" type="datetimeFigureOut">
              <a:rPr lang="en-US" smtClean="0"/>
              <a:pPr/>
              <a:t>3/4/2017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33C27-19C6-4DEF-9E23-E631FC07ABB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3233C27-19C6-4DEF-9E23-E631FC07ABBE}"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AFCB65ED-4D2F-4091-92EA-7924831ADE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1A7607-C1DD-4227-846D-BFA6BD092E7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D23EFE-84CA-4F3C-87F8-DF1DFDBF1730}"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780686D-5A55-43CD-9F24-462AD76B5D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n-US"/>
          </a:p>
        </p:txBody>
      </p:sp>
      <p:sp>
        <p:nvSpPr>
          <p:cNvPr id="9" name="Slide Number Placeholder 8"/>
          <p:cNvSpPr>
            <a:spLocks noGrp="1"/>
          </p:cNvSpPr>
          <p:nvPr>
            <p:ph type="sldNum" sz="quarter" idx="15"/>
          </p:nvPr>
        </p:nvSpPr>
        <p:spPr/>
        <p:txBody>
          <a:bodyPr rtlCol="0"/>
          <a:lstStyle/>
          <a:p>
            <a:pPr>
              <a:defRPr/>
            </a:pPr>
            <a:fld id="{4676F626-7B35-48C2-8265-B50763835B88}"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E148FA64-813F-479E-8A8E-C969BA0AD355}"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F5518B0-4A31-4F87-B67C-8319301F12CD}"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11929D6-2065-4510-9329-E88D9E83CEF5}"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n-US"/>
          </a:p>
        </p:txBody>
      </p:sp>
      <p:sp>
        <p:nvSpPr>
          <p:cNvPr id="7" name="Slide Number Placeholder 6"/>
          <p:cNvSpPr>
            <a:spLocks noGrp="1"/>
          </p:cNvSpPr>
          <p:nvPr>
            <p:ph type="sldNum" sz="quarter" idx="11"/>
          </p:nvPr>
        </p:nvSpPr>
        <p:spPr/>
        <p:txBody>
          <a:bodyPr rtlCol="0"/>
          <a:lstStyle/>
          <a:p>
            <a:pPr>
              <a:defRPr/>
            </a:pPr>
            <a:fld id="{ADE68F29-649C-4960-B9A0-8C83AA41DD1F}"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FA94AA3-C7E1-4D9D-8B79-31A3FAF8725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n-US"/>
          </a:p>
        </p:txBody>
      </p:sp>
      <p:sp>
        <p:nvSpPr>
          <p:cNvPr id="22" name="Slide Number Placeholder 21"/>
          <p:cNvSpPr>
            <a:spLocks noGrp="1"/>
          </p:cNvSpPr>
          <p:nvPr>
            <p:ph type="sldNum" sz="quarter" idx="15"/>
          </p:nvPr>
        </p:nvSpPr>
        <p:spPr/>
        <p:txBody>
          <a:bodyPr rtlCol="0"/>
          <a:lstStyle/>
          <a:p>
            <a:pPr>
              <a:defRPr/>
            </a:pPr>
            <a:fld id="{6BA1D24E-6E60-415B-A616-E3851BDFEA91}"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n-US"/>
          </a:p>
        </p:txBody>
      </p:sp>
      <p:sp>
        <p:nvSpPr>
          <p:cNvPr id="18" name="Slide Number Placeholder 17"/>
          <p:cNvSpPr>
            <a:spLocks noGrp="1"/>
          </p:cNvSpPr>
          <p:nvPr>
            <p:ph type="sldNum" sz="quarter" idx="11"/>
          </p:nvPr>
        </p:nvSpPr>
        <p:spPr/>
        <p:txBody>
          <a:bodyPr rtlCol="0"/>
          <a:lstStyle/>
          <a:p>
            <a:pPr>
              <a:defRPr/>
            </a:pPr>
            <a:fld id="{917E3E7B-1C35-4BA5-9276-887DE5AEE7F9}"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7130FD98-AC7D-41D0-87B6-D5B623D6F947}"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 id="2147483926"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371600" y="5943600"/>
            <a:ext cx="7772400" cy="711678"/>
          </a:xfrm>
        </p:spPr>
        <p:txBody>
          <a:bodyPr>
            <a:noAutofit/>
          </a:bodyPr>
          <a:lstStyle/>
          <a:p>
            <a:pPr algn="r" eaLnBrk="1" hangingPunct="1">
              <a:lnSpc>
                <a:spcPct val="200000"/>
              </a:lnSpc>
            </a:pPr>
            <a:r>
              <a:rPr lang="en-US" dirty="0" smtClean="0">
                <a:solidFill>
                  <a:srgbClr val="C00000"/>
                </a:solidFill>
                <a:effectLst>
                  <a:outerShdw blurRad="38100" dist="38100" dir="2700000" algn="tl">
                    <a:srgbClr val="000000">
                      <a:alpha val="43137"/>
                    </a:srgbClr>
                  </a:outerShdw>
                </a:effectLst>
              </a:rPr>
              <a:t>PRESENTATION FOR ECONOMICS HONOURS SEMESTER II	</a:t>
            </a:r>
          </a:p>
        </p:txBody>
      </p:sp>
      <p:sp>
        <p:nvSpPr>
          <p:cNvPr id="3076" name="Rectangle 4"/>
          <p:cNvSpPr>
            <a:spLocks noChangeArrowheads="1"/>
          </p:cNvSpPr>
          <p:nvPr/>
        </p:nvSpPr>
        <p:spPr bwMode="auto">
          <a:xfrm>
            <a:off x="685800" y="1524000"/>
            <a:ext cx="8458200" cy="1143000"/>
          </a:xfrm>
          <a:prstGeom prst="rect">
            <a:avLst/>
          </a:prstGeom>
          <a:blipFill>
            <a:blip r:embed="rId3"/>
            <a:tile tx="0" ty="0" sx="100000" sy="100000" flip="none" algn="tl"/>
          </a:blipFill>
          <a:ln w="9525">
            <a:noFill/>
            <a:miter lim="800000"/>
            <a:headEnd/>
            <a:tailEnd/>
          </a:ln>
        </p:spPr>
        <p:txBody>
          <a:bodyPr anchor="ctr"/>
          <a:lstStyle/>
          <a:p>
            <a:r>
              <a:rPr lang="en-GB" sz="4000" b="1" dirty="0" smtClean="0">
                <a:solidFill>
                  <a:schemeClr val="accent3">
                    <a:lumMod val="75000"/>
                  </a:schemeClr>
                </a:solidFill>
                <a:effectLst>
                  <a:outerShdw blurRad="38100" dist="38100" dir="2700000" algn="tl">
                    <a:srgbClr val="000000">
                      <a:alpha val="43137"/>
                    </a:srgbClr>
                  </a:outerShdw>
                </a:effectLst>
                <a:latin typeface="Cambria" pitchFamily="18" charset="0"/>
                <a:cs typeface="Aldhabi" pitchFamily="2" charset="-78"/>
              </a:rPr>
              <a:t>PERFECTLY COMPETITIVE MARKET</a:t>
            </a:r>
            <a:endParaRPr lang="en-US" sz="4000" b="1" dirty="0">
              <a:solidFill>
                <a:schemeClr val="accent3">
                  <a:lumMod val="75000"/>
                </a:schemeClr>
              </a:solidFill>
              <a:effectLst>
                <a:outerShdw blurRad="38100" dist="38100" dir="2700000" algn="tl">
                  <a:srgbClr val="000000">
                    <a:alpha val="43137"/>
                  </a:srgbClr>
                </a:outerShdw>
              </a:effectLst>
              <a:latin typeface="Cambria" pitchFamily="18" charset="0"/>
              <a:cs typeface="Aldhabi" pitchFamily="2" charset="-78"/>
            </a:endParaRPr>
          </a:p>
        </p:txBody>
      </p:sp>
      <p:sp>
        <p:nvSpPr>
          <p:cNvPr id="3077" name="Text Box 5"/>
          <p:cNvSpPr txBox="1">
            <a:spLocks noChangeArrowheads="1"/>
          </p:cNvSpPr>
          <p:nvPr/>
        </p:nvSpPr>
        <p:spPr bwMode="auto">
          <a:xfrm>
            <a:off x="3276600" y="4876800"/>
            <a:ext cx="6400800" cy="2209800"/>
          </a:xfrm>
          <a:prstGeom prst="rect">
            <a:avLst/>
          </a:prstGeom>
          <a:noFill/>
          <a:ln w="9525">
            <a:noFill/>
            <a:miter lim="800000"/>
            <a:headEnd/>
            <a:tailEnd/>
          </a:ln>
        </p:spPr>
        <p:txBody>
          <a:bodyPr/>
          <a:lstStyle/>
          <a:p>
            <a:pPr algn="ctr">
              <a:lnSpc>
                <a:spcPct val="90000"/>
              </a:lnSpc>
              <a:spcBef>
                <a:spcPct val="20000"/>
              </a:spcBef>
              <a:buClr>
                <a:schemeClr val="folHlink"/>
              </a:buClr>
              <a:buSzPct val="90000"/>
              <a:buFont typeface="Wingdings" pitchFamily="2" charset="2"/>
              <a:buNone/>
            </a:pPr>
            <a:endParaRPr lang="en-US" sz="1700">
              <a:solidFill>
                <a:srgbClr val="B2B2B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2057400" y="1828800"/>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16387" name="Line 3"/>
          <p:cNvSpPr>
            <a:spLocks noChangeShapeType="1"/>
          </p:cNvSpPr>
          <p:nvPr/>
        </p:nvSpPr>
        <p:spPr bwMode="auto">
          <a:xfrm>
            <a:off x="2057400" y="57150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16388" name="Line 4"/>
          <p:cNvSpPr>
            <a:spLocks noChangeShapeType="1"/>
          </p:cNvSpPr>
          <p:nvPr/>
        </p:nvSpPr>
        <p:spPr bwMode="auto">
          <a:xfrm>
            <a:off x="2057400" y="3505200"/>
            <a:ext cx="4256088" cy="0"/>
          </a:xfrm>
          <a:prstGeom prst="line">
            <a:avLst/>
          </a:prstGeom>
          <a:noFill/>
          <a:ln w="31750">
            <a:solidFill>
              <a:schemeClr val="tx1"/>
            </a:solidFill>
            <a:round/>
            <a:headEnd/>
            <a:tailEnd/>
          </a:ln>
        </p:spPr>
        <p:txBody>
          <a:bodyPr wrap="none" anchor="ctr"/>
          <a:lstStyle/>
          <a:p>
            <a:endParaRPr lang="en-IN"/>
          </a:p>
        </p:txBody>
      </p:sp>
      <p:sp>
        <p:nvSpPr>
          <p:cNvPr id="16389" name="Freeform 5"/>
          <p:cNvSpPr>
            <a:spLocks/>
          </p:cNvSpPr>
          <p:nvPr/>
        </p:nvSpPr>
        <p:spPr bwMode="auto">
          <a:xfrm>
            <a:off x="2362200" y="1524000"/>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37894" name="Text Box 6"/>
          <p:cNvSpPr txBox="1">
            <a:spLocks noChangeArrowheads="1"/>
          </p:cNvSpPr>
          <p:nvPr/>
        </p:nvSpPr>
        <p:spPr bwMode="auto">
          <a:xfrm>
            <a:off x="1198563" y="1573213"/>
            <a:ext cx="697948"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Rs</a:t>
            </a:r>
          </a:p>
        </p:txBody>
      </p:sp>
      <p:sp>
        <p:nvSpPr>
          <p:cNvPr id="37895" name="Text Box 7"/>
          <p:cNvSpPr txBox="1">
            <a:spLocks noChangeArrowheads="1"/>
          </p:cNvSpPr>
          <p:nvPr/>
        </p:nvSpPr>
        <p:spPr bwMode="auto">
          <a:xfrm>
            <a:off x="5867400" y="1524000"/>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37896" name="Text Box 8"/>
          <p:cNvSpPr txBox="1">
            <a:spLocks noChangeArrowheads="1"/>
          </p:cNvSpPr>
          <p:nvPr/>
        </p:nvSpPr>
        <p:spPr bwMode="auto">
          <a:xfrm>
            <a:off x="5943600" y="3657600"/>
            <a:ext cx="2565125"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D=AR</a:t>
            </a:r>
          </a:p>
        </p:txBody>
      </p:sp>
      <p:sp>
        <p:nvSpPr>
          <p:cNvPr id="37897" name="Text Box 9"/>
          <p:cNvSpPr txBox="1">
            <a:spLocks noChangeArrowheads="1"/>
          </p:cNvSpPr>
          <p:nvPr/>
        </p:nvSpPr>
        <p:spPr bwMode="auto">
          <a:xfrm>
            <a:off x="6018213" y="5764213"/>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16394" name="Line 10"/>
          <p:cNvSpPr>
            <a:spLocks noChangeShapeType="1"/>
          </p:cNvSpPr>
          <p:nvPr/>
        </p:nvSpPr>
        <p:spPr bwMode="auto">
          <a:xfrm>
            <a:off x="4419600" y="3505200"/>
            <a:ext cx="0" cy="2209800"/>
          </a:xfrm>
          <a:prstGeom prst="line">
            <a:avLst/>
          </a:prstGeom>
          <a:noFill/>
          <a:ln w="31750">
            <a:solidFill>
              <a:schemeClr val="tx1"/>
            </a:solidFill>
            <a:prstDash val="sysDot"/>
            <a:round/>
            <a:headEnd/>
            <a:tailEnd/>
          </a:ln>
        </p:spPr>
        <p:txBody>
          <a:bodyPr wrap="none" anchor="ctr"/>
          <a:lstStyle/>
          <a:p>
            <a:endParaRPr lang="en-IN"/>
          </a:p>
        </p:txBody>
      </p:sp>
      <p:sp>
        <p:nvSpPr>
          <p:cNvPr id="37899" name="Text Box 11"/>
          <p:cNvSpPr txBox="1">
            <a:spLocks noChangeArrowheads="1"/>
          </p:cNvSpPr>
          <p:nvPr/>
        </p:nvSpPr>
        <p:spPr bwMode="auto">
          <a:xfrm>
            <a:off x="4103688" y="5775325"/>
            <a:ext cx="713657"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Q*</a:t>
            </a:r>
          </a:p>
        </p:txBody>
      </p:sp>
      <p:sp>
        <p:nvSpPr>
          <p:cNvPr id="37900" name="Rectangle 12"/>
          <p:cNvSpPr>
            <a:spLocks noChangeArrowheads="1"/>
          </p:cNvSpPr>
          <p:nvPr/>
        </p:nvSpPr>
        <p:spPr bwMode="auto">
          <a:xfrm>
            <a:off x="1239838" y="3170238"/>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16397" name="Rectangle 13"/>
          <p:cNvSpPr>
            <a:spLocks noGrp="1" noChangeArrowheads="1"/>
          </p:cNvSpPr>
          <p:nvPr>
            <p:ph type="title"/>
          </p:nvPr>
        </p:nvSpPr>
        <p:spPr>
          <a:xfrm>
            <a:off x="685800" y="228600"/>
            <a:ext cx="7772400" cy="685800"/>
          </a:xfrm>
        </p:spPr>
        <p:txBody>
          <a:bodyPr/>
          <a:lstStyle/>
          <a:p>
            <a:pPr algn="ctr" eaLnBrk="1" hangingPunct="1"/>
            <a:r>
              <a:rPr lang="en-US" b="1" dirty="0" smtClean="0">
                <a:solidFill>
                  <a:schemeClr val="accent1">
                    <a:lumMod val="75000"/>
                  </a:schemeClr>
                </a:solidFill>
              </a:rPr>
              <a:t>Optimal Output Level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30300" y="414339"/>
            <a:ext cx="7340600" cy="576262"/>
          </a:xfrm>
        </p:spPr>
        <p:txBody>
          <a:bodyPr>
            <a:normAutofit fontScale="90000"/>
          </a:bodyPr>
          <a:lstStyle/>
          <a:p>
            <a:pPr algn="ctr" eaLnBrk="1" hangingPunct="1"/>
            <a:r>
              <a:rPr lang="en-US" sz="3600" b="1" dirty="0" smtClean="0">
                <a:solidFill>
                  <a:schemeClr val="accent1">
                    <a:lumMod val="75000"/>
                  </a:schemeClr>
                </a:solidFill>
              </a:rPr>
              <a:t>Average Total Cost</a:t>
            </a:r>
          </a:p>
        </p:txBody>
      </p:sp>
      <p:sp>
        <p:nvSpPr>
          <p:cNvPr id="18435" name="Rectangle 3"/>
          <p:cNvSpPr>
            <a:spLocks noGrp="1" noChangeArrowheads="1"/>
          </p:cNvSpPr>
          <p:nvPr>
            <p:ph sz="quarter" idx="1"/>
          </p:nvPr>
        </p:nvSpPr>
        <p:spPr>
          <a:xfrm>
            <a:off x="457200" y="2286000"/>
            <a:ext cx="4419600" cy="4191000"/>
          </a:xfrm>
        </p:spPr>
        <p:txBody>
          <a:bodyPr>
            <a:normAutofit/>
          </a:bodyPr>
          <a:lstStyle/>
          <a:p>
            <a:pPr eaLnBrk="1" hangingPunct="1"/>
            <a:r>
              <a:rPr lang="en-US" sz="2800" dirty="0" smtClean="0">
                <a:solidFill>
                  <a:schemeClr val="accent3">
                    <a:lumMod val="75000"/>
                  </a:schemeClr>
                </a:solidFill>
                <a:latin typeface="Cambria" pitchFamily="18" charset="0"/>
              </a:rPr>
              <a:t>The per unit cost of producing a specific good.</a:t>
            </a:r>
          </a:p>
          <a:p>
            <a:pPr eaLnBrk="1" hangingPunct="1"/>
            <a:endParaRPr lang="en-US" sz="2800" dirty="0" smtClean="0">
              <a:solidFill>
                <a:schemeClr val="accent3">
                  <a:lumMod val="75000"/>
                </a:schemeClr>
              </a:solidFill>
              <a:latin typeface="Cambria" pitchFamily="18" charset="0"/>
            </a:endParaRPr>
          </a:p>
          <a:p>
            <a:pPr eaLnBrk="1" hangingPunct="1"/>
            <a:r>
              <a:rPr lang="en-US" sz="2800" dirty="0" smtClean="0">
                <a:solidFill>
                  <a:schemeClr val="accent3">
                    <a:lumMod val="75000"/>
                  </a:schemeClr>
                </a:solidFill>
                <a:latin typeface="Cambria" pitchFamily="18" charset="0"/>
              </a:rPr>
              <a:t>The difference between ATC and product’s price equals the profit per unit of product</a:t>
            </a:r>
            <a:r>
              <a:rPr lang="en-US" sz="2800" dirty="0" smtClean="0"/>
              <a:t>.</a:t>
            </a:r>
          </a:p>
        </p:txBody>
      </p:sp>
      <p:sp>
        <p:nvSpPr>
          <p:cNvPr id="4" name="Rectangle 3"/>
          <p:cNvSpPr/>
          <p:nvPr/>
        </p:nvSpPr>
        <p:spPr>
          <a:xfrm>
            <a:off x="685800" y="1143000"/>
            <a:ext cx="7772400" cy="830997"/>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a:r>
              <a:rPr lang="en-US" sz="2400" b="1" dirty="0" smtClean="0">
                <a:solidFill>
                  <a:schemeClr val="accent3">
                    <a:lumMod val="75000"/>
                  </a:schemeClr>
                </a:solidFill>
              </a:rPr>
              <a:t>Average Total Cost (ATC) can be added to the graph to demonstrate the firm’s profit potential.</a:t>
            </a:r>
            <a:endParaRPr lang="en-IN" sz="2400" b="1" dirty="0">
              <a:solidFill>
                <a:schemeClr val="accent3">
                  <a:lumMod val="75000"/>
                </a:schemeClr>
              </a:solidFill>
            </a:endParaRPr>
          </a:p>
        </p:txBody>
      </p:sp>
      <p:pic>
        <p:nvPicPr>
          <p:cNvPr id="18436" name="Picture 4"/>
          <p:cNvPicPr>
            <a:picLocks noChangeAspect="1" noChangeArrowheads="1"/>
          </p:cNvPicPr>
          <p:nvPr/>
        </p:nvPicPr>
        <p:blipFill>
          <a:blip r:embed="rId2"/>
          <a:srcRect/>
          <a:stretch>
            <a:fillRect/>
          </a:stretch>
        </p:blipFill>
        <p:spPr bwMode="auto">
          <a:xfrm>
            <a:off x="4724400" y="2438400"/>
            <a:ext cx="3962400" cy="3276600"/>
          </a:xfrm>
          <a:prstGeom prst="rect">
            <a:avLst/>
          </a:prstGeom>
          <a:noFill/>
          <a:ln w="9525">
            <a:solidFill>
              <a:srgbClr val="FF0000"/>
            </a:solid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0"/>
            <a:ext cx="7759700" cy="928688"/>
          </a:xfrm>
        </p:spPr>
        <p:txBody>
          <a:bodyPr>
            <a:normAutofit fontScale="90000"/>
          </a:bodyPr>
          <a:lstStyle/>
          <a:p>
            <a:pPr algn="ctr" eaLnBrk="1" hangingPunct="1"/>
            <a:r>
              <a:rPr lang="en-US" sz="2900" dirty="0" smtClean="0">
                <a:solidFill>
                  <a:schemeClr val="hlink"/>
                </a:solidFill>
              </a:rPr>
              <a:t>EQUILIBRIUM OF A PRICE TAKER FIRM IN SHORT RUN “MR &amp; MC APPROACH”</a:t>
            </a:r>
          </a:p>
        </p:txBody>
      </p:sp>
      <p:sp>
        <p:nvSpPr>
          <p:cNvPr id="22531" name="Rectangle 3"/>
          <p:cNvSpPr>
            <a:spLocks noGrp="1" noChangeArrowheads="1"/>
          </p:cNvSpPr>
          <p:nvPr>
            <p:ph sz="quarter" idx="1"/>
          </p:nvPr>
        </p:nvSpPr>
        <p:spPr>
          <a:xfrm>
            <a:off x="228600" y="1066800"/>
            <a:ext cx="8915400" cy="5791200"/>
          </a:xfrm>
        </p:spPr>
        <p:txBody>
          <a:bodyPr>
            <a:normAutofit/>
          </a:bodyPr>
          <a:lstStyle/>
          <a:p>
            <a:pPr algn="just" eaLnBrk="1" hangingPunct="1"/>
            <a:r>
              <a:rPr lang="en-US" dirty="0" smtClean="0">
                <a:solidFill>
                  <a:schemeClr val="accent3">
                    <a:lumMod val="75000"/>
                  </a:schemeClr>
                </a:solidFill>
                <a:latin typeface="Times New Roman" pitchFamily="18" charset="0"/>
              </a:rPr>
              <a:t>MR &amp; MC approach states that a price taker firm is in equilibrium at a point where “</a:t>
            </a:r>
            <a:r>
              <a:rPr lang="en-US" b="1" i="1" dirty="0" smtClean="0">
                <a:solidFill>
                  <a:schemeClr val="accent3">
                    <a:lumMod val="75000"/>
                  </a:schemeClr>
                </a:solidFill>
                <a:latin typeface="Times New Roman" pitchFamily="18" charset="0"/>
              </a:rPr>
              <a:t>MR or Price = MC”</a:t>
            </a:r>
            <a:r>
              <a:rPr lang="en-US" dirty="0" smtClean="0">
                <a:solidFill>
                  <a:schemeClr val="accent3">
                    <a:lumMod val="75000"/>
                  </a:schemeClr>
                </a:solidFill>
                <a:latin typeface="Times New Roman" pitchFamily="18" charset="0"/>
              </a:rPr>
              <a:t>.</a:t>
            </a:r>
          </a:p>
          <a:p>
            <a:pPr algn="just" eaLnBrk="1" hangingPunct="1"/>
            <a:endParaRPr lang="en-US" sz="1600" dirty="0" smtClean="0">
              <a:solidFill>
                <a:schemeClr val="accent3">
                  <a:lumMod val="75000"/>
                </a:schemeClr>
              </a:solidFill>
              <a:latin typeface="Times New Roman" pitchFamily="18" charset="0"/>
            </a:endParaRPr>
          </a:p>
          <a:p>
            <a:pPr algn="just" eaLnBrk="1" hangingPunct="1"/>
            <a:r>
              <a:rPr lang="en-US" dirty="0" smtClean="0">
                <a:solidFill>
                  <a:schemeClr val="accent3">
                    <a:lumMod val="75000"/>
                  </a:schemeClr>
                </a:solidFill>
                <a:latin typeface="Times New Roman" pitchFamily="18" charset="0"/>
              </a:rPr>
              <a:t>The firm’s equilibrium point does not ensure that it is producing that level of output which gives firm maximum profit.</a:t>
            </a:r>
          </a:p>
          <a:p>
            <a:pPr algn="just" eaLnBrk="1" hangingPunct="1"/>
            <a:endParaRPr lang="en-US" sz="1600" dirty="0" smtClean="0">
              <a:solidFill>
                <a:schemeClr val="accent3">
                  <a:lumMod val="75000"/>
                </a:schemeClr>
              </a:solidFill>
              <a:latin typeface="Times New Roman" pitchFamily="18" charset="0"/>
            </a:endParaRPr>
          </a:p>
          <a:p>
            <a:pPr algn="just" eaLnBrk="1" hangingPunct="1"/>
            <a:r>
              <a:rPr lang="en-US" dirty="0" smtClean="0">
                <a:solidFill>
                  <a:schemeClr val="accent3">
                    <a:lumMod val="75000"/>
                  </a:schemeClr>
                </a:solidFill>
                <a:latin typeface="Times New Roman" pitchFamily="18" charset="0"/>
              </a:rPr>
              <a:t>In short run, a firm is faced with four types of product prices in the market which give rise to following results;</a:t>
            </a:r>
            <a:endParaRPr lang="en-US" sz="1600" dirty="0" smtClean="0">
              <a:solidFill>
                <a:schemeClr val="accent3">
                  <a:lumMod val="75000"/>
                </a:schemeClr>
              </a:solidFill>
              <a:latin typeface="Times New Roman" pitchFamily="18" charset="0"/>
            </a:endParaRPr>
          </a:p>
          <a:p>
            <a:pPr algn="just" eaLnBrk="1" hangingPunct="1"/>
            <a:endParaRPr lang="en-US" sz="1000" dirty="0" smtClean="0">
              <a:solidFill>
                <a:schemeClr val="accent3">
                  <a:lumMod val="75000"/>
                </a:schemeClr>
              </a:solidFill>
              <a:latin typeface="Times New Roman" pitchFamily="18" charset="0"/>
            </a:endParaRPr>
          </a:p>
          <a:p>
            <a:pPr lvl="1" algn="just" eaLnBrk="1" hangingPunct="1"/>
            <a:r>
              <a:rPr lang="en-US" dirty="0" smtClean="0">
                <a:solidFill>
                  <a:schemeClr val="accent3">
                    <a:lumMod val="75000"/>
                  </a:schemeClr>
                </a:solidFill>
                <a:latin typeface="Times New Roman" pitchFamily="18" charset="0"/>
              </a:rPr>
              <a:t>A firm earns Supernormal Profit</a:t>
            </a:r>
          </a:p>
          <a:p>
            <a:pPr lvl="1" algn="just" eaLnBrk="1" hangingPunct="1"/>
            <a:r>
              <a:rPr lang="en-US" dirty="0" smtClean="0">
                <a:solidFill>
                  <a:schemeClr val="accent3">
                    <a:lumMod val="75000"/>
                  </a:schemeClr>
                </a:solidFill>
                <a:latin typeface="Times New Roman" pitchFamily="18" charset="0"/>
              </a:rPr>
              <a:t>A firm earns Normal Profit</a:t>
            </a:r>
          </a:p>
          <a:p>
            <a:pPr lvl="1" algn="just" eaLnBrk="1" hangingPunct="1"/>
            <a:r>
              <a:rPr lang="en-US" dirty="0" smtClean="0">
                <a:solidFill>
                  <a:schemeClr val="accent3">
                    <a:lumMod val="75000"/>
                  </a:schemeClr>
                </a:solidFill>
                <a:latin typeface="Times New Roman" pitchFamily="18" charset="0"/>
              </a:rPr>
              <a:t>A firm incurs Losses but does not Close Down</a:t>
            </a:r>
          </a:p>
          <a:p>
            <a:pPr lvl="1" algn="just" eaLnBrk="1" hangingPunct="1"/>
            <a:r>
              <a:rPr lang="en-US" dirty="0" smtClean="0">
                <a:solidFill>
                  <a:schemeClr val="accent3">
                    <a:lumMod val="75000"/>
                  </a:schemeClr>
                </a:solidFill>
                <a:latin typeface="Times New Roman" pitchFamily="18" charset="0"/>
              </a:rPr>
              <a:t>A firm minimizes Losses by Shutting Down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7106" name="Rectangle 2"/>
          <p:cNvSpPr>
            <a:spLocks noChangeArrowheads="1"/>
          </p:cNvSpPr>
          <p:nvPr/>
        </p:nvSpPr>
        <p:spPr bwMode="auto">
          <a:xfrm>
            <a:off x="1833563" y="3810000"/>
            <a:ext cx="2362200" cy="381000"/>
          </a:xfrm>
          <a:prstGeom prst="rect">
            <a:avLst/>
          </a:prstGeom>
          <a:ln w="9525">
            <a:noFill/>
            <a:prstDash val="sysDot"/>
            <a:miter lim="800000"/>
            <a:headEnd/>
            <a:tailEnd/>
          </a:ln>
          <a:effectLst/>
        </p:spPr>
        <p:txBody>
          <a:bodyPr wrap="none" anchor="ctr"/>
          <a:lstStyle/>
          <a:p>
            <a:pPr eaLnBrk="0" hangingPunct="0">
              <a:defRPr/>
            </a:pPr>
            <a:r>
              <a:rPr lang="en-US">
                <a:solidFill>
                  <a:srgbClr val="008000"/>
                </a:solidFill>
                <a:latin typeface="Times New Roman" pitchFamily="18" charset="0"/>
              </a:rPr>
              <a:t>  </a:t>
            </a:r>
            <a:endParaRPr lang="en-US" sz="4000" b="1">
              <a:solidFill>
                <a:srgbClr val="008000"/>
              </a:solidFill>
              <a:effectLst>
                <a:outerShdw blurRad="38100" dist="38100" dir="2700000" algn="tl">
                  <a:srgbClr val="000000"/>
                </a:outerShdw>
              </a:effectLst>
              <a:latin typeface="Arial Rounded MT Bold" pitchFamily="34" charset="0"/>
            </a:endParaRPr>
          </a:p>
        </p:txBody>
      </p:sp>
      <p:sp>
        <p:nvSpPr>
          <p:cNvPr id="26627" name="Line 3"/>
          <p:cNvSpPr>
            <a:spLocks noChangeShapeType="1"/>
          </p:cNvSpPr>
          <p:nvPr/>
        </p:nvSpPr>
        <p:spPr bwMode="auto">
          <a:xfrm>
            <a:off x="1833563" y="2133600"/>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26628" name="Line 4"/>
          <p:cNvSpPr>
            <a:spLocks noChangeShapeType="1"/>
          </p:cNvSpPr>
          <p:nvPr/>
        </p:nvSpPr>
        <p:spPr bwMode="auto">
          <a:xfrm>
            <a:off x="1831975" y="60198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26629" name="Line 5"/>
          <p:cNvSpPr>
            <a:spLocks noChangeShapeType="1"/>
          </p:cNvSpPr>
          <p:nvPr/>
        </p:nvSpPr>
        <p:spPr bwMode="auto">
          <a:xfrm>
            <a:off x="1831975" y="3810000"/>
            <a:ext cx="4876800" cy="0"/>
          </a:xfrm>
          <a:prstGeom prst="line">
            <a:avLst/>
          </a:prstGeom>
          <a:noFill/>
          <a:ln w="31750">
            <a:solidFill>
              <a:schemeClr val="tx1"/>
            </a:solidFill>
            <a:round/>
            <a:headEnd/>
            <a:tailEnd/>
          </a:ln>
        </p:spPr>
        <p:txBody>
          <a:bodyPr wrap="none" anchor="ctr"/>
          <a:lstStyle/>
          <a:p>
            <a:endParaRPr lang="en-IN"/>
          </a:p>
        </p:txBody>
      </p:sp>
      <p:sp>
        <p:nvSpPr>
          <p:cNvPr id="26630" name="Freeform 6"/>
          <p:cNvSpPr>
            <a:spLocks/>
          </p:cNvSpPr>
          <p:nvPr/>
        </p:nvSpPr>
        <p:spPr bwMode="auto">
          <a:xfrm>
            <a:off x="2136775" y="1905000"/>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26631" name="Text Box 7"/>
          <p:cNvSpPr txBox="1">
            <a:spLocks noChangeArrowheads="1"/>
          </p:cNvSpPr>
          <p:nvPr/>
        </p:nvSpPr>
        <p:spPr bwMode="auto">
          <a:xfrm>
            <a:off x="838200" y="1524000"/>
            <a:ext cx="1286186" cy="646331"/>
          </a:xfrm>
          <a:prstGeom prst="rect">
            <a:avLst/>
          </a:prstGeom>
          <a:noFill/>
          <a:ln w="9525">
            <a:noFill/>
            <a:miter lim="800000"/>
            <a:headEnd/>
            <a:tailEnd/>
          </a:ln>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Price</a:t>
            </a:r>
            <a:endParaRPr lang="en-US" sz="3600" b="1" dirty="0">
              <a:solidFill>
                <a:schemeClr val="accent3">
                  <a:lumMod val="75000"/>
                </a:schemeClr>
              </a:solidFill>
              <a:latin typeface="Cambria" pitchFamily="18" charset="0"/>
            </a:endParaRPr>
          </a:p>
        </p:txBody>
      </p:sp>
      <p:sp>
        <p:nvSpPr>
          <p:cNvPr id="47112" name="Text Box 8"/>
          <p:cNvSpPr txBox="1">
            <a:spLocks noChangeArrowheads="1"/>
          </p:cNvSpPr>
          <p:nvPr/>
        </p:nvSpPr>
        <p:spPr bwMode="auto">
          <a:xfrm>
            <a:off x="5491163" y="1676400"/>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47113" name="Text Box 9"/>
          <p:cNvSpPr txBox="1">
            <a:spLocks noChangeArrowheads="1"/>
          </p:cNvSpPr>
          <p:nvPr/>
        </p:nvSpPr>
        <p:spPr bwMode="auto">
          <a:xfrm>
            <a:off x="6553200" y="3581400"/>
            <a:ext cx="2193228" cy="1261884"/>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a:t>
            </a:r>
          </a:p>
          <a:p>
            <a:pPr algn="ctr" eaLnBrk="0" hangingPunct="0">
              <a:defRPr/>
            </a:pPr>
            <a:r>
              <a:rPr lang="en-US" sz="4000" b="1" dirty="0">
                <a:solidFill>
                  <a:srgbClr val="008000"/>
                </a:solidFill>
                <a:effectLst>
                  <a:outerShdw blurRad="38100" dist="38100" dir="2700000" algn="tl">
                    <a:srgbClr val="000000"/>
                  </a:outerShdw>
                </a:effectLst>
                <a:latin typeface="Arial Rounded MT Bold" pitchFamily="34" charset="0"/>
              </a:rPr>
              <a:t>     </a:t>
            </a:r>
            <a:r>
              <a:rPr lang="en-US" sz="3600" b="1" dirty="0">
                <a:solidFill>
                  <a:schemeClr val="accent3">
                    <a:lumMod val="75000"/>
                  </a:schemeClr>
                </a:solidFill>
                <a:latin typeface="Cambria" pitchFamily="18" charset="0"/>
              </a:rPr>
              <a:t>AR = P</a:t>
            </a:r>
          </a:p>
        </p:txBody>
      </p:sp>
      <p:sp>
        <p:nvSpPr>
          <p:cNvPr id="47114" name="Text Box 10"/>
          <p:cNvSpPr txBox="1">
            <a:spLocks noChangeArrowheads="1"/>
          </p:cNvSpPr>
          <p:nvPr/>
        </p:nvSpPr>
        <p:spPr bwMode="auto">
          <a:xfrm>
            <a:off x="5802313" y="5964238"/>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26635" name="Freeform 11"/>
          <p:cNvSpPr>
            <a:spLocks/>
          </p:cNvSpPr>
          <p:nvPr/>
        </p:nvSpPr>
        <p:spPr bwMode="auto">
          <a:xfrm>
            <a:off x="2593975" y="3276600"/>
            <a:ext cx="3352800" cy="1016000"/>
          </a:xfrm>
          <a:custGeom>
            <a:avLst/>
            <a:gdLst>
              <a:gd name="T0" fmla="*/ 0 w 2112"/>
              <a:gd name="T1" fmla="*/ 0 h 640"/>
              <a:gd name="T2" fmla="*/ 1935479899 w 2112"/>
              <a:gd name="T3" fmla="*/ 1572577297 h 640"/>
              <a:gd name="T4" fmla="*/ 2147483647 w 2112"/>
              <a:gd name="T5" fmla="*/ 241935007 h 640"/>
              <a:gd name="T6" fmla="*/ 0 60000 65536"/>
              <a:gd name="T7" fmla="*/ 0 60000 65536"/>
              <a:gd name="T8" fmla="*/ 0 60000 65536"/>
              <a:gd name="T9" fmla="*/ 0 w 2112"/>
              <a:gd name="T10" fmla="*/ 0 h 640"/>
              <a:gd name="T11" fmla="*/ 2112 w 2112"/>
              <a:gd name="T12" fmla="*/ 640 h 640"/>
            </a:gdLst>
            <a:ahLst/>
            <a:cxnLst>
              <a:cxn ang="T6">
                <a:pos x="T0" y="T1"/>
              </a:cxn>
              <a:cxn ang="T7">
                <a:pos x="T2" y="T3"/>
              </a:cxn>
              <a:cxn ang="T8">
                <a:pos x="T4" y="T5"/>
              </a:cxn>
            </a:cxnLst>
            <a:rect l="T9" t="T10" r="T11" b="T12"/>
            <a:pathLst>
              <a:path w="2112" h="640">
                <a:moveTo>
                  <a:pt x="0" y="0"/>
                </a:moveTo>
                <a:cubicBezTo>
                  <a:pt x="208" y="304"/>
                  <a:pt x="416" y="608"/>
                  <a:pt x="768" y="624"/>
                </a:cubicBezTo>
                <a:cubicBezTo>
                  <a:pt x="1120" y="640"/>
                  <a:pt x="1616" y="368"/>
                  <a:pt x="2112" y="96"/>
                </a:cubicBezTo>
              </a:path>
            </a:pathLst>
          </a:custGeom>
          <a:noFill/>
          <a:ln w="31750">
            <a:solidFill>
              <a:schemeClr val="tx1"/>
            </a:solidFill>
            <a:round/>
            <a:headEnd/>
            <a:tailEnd/>
          </a:ln>
        </p:spPr>
        <p:txBody>
          <a:bodyPr wrap="none" anchor="ctr"/>
          <a:lstStyle/>
          <a:p>
            <a:endParaRPr lang="en-US"/>
          </a:p>
        </p:txBody>
      </p:sp>
      <p:sp>
        <p:nvSpPr>
          <p:cNvPr id="47116" name="Text Box 12"/>
          <p:cNvSpPr txBox="1">
            <a:spLocks noChangeArrowheads="1"/>
          </p:cNvSpPr>
          <p:nvPr/>
        </p:nvSpPr>
        <p:spPr bwMode="auto">
          <a:xfrm>
            <a:off x="5875338" y="2773363"/>
            <a:ext cx="99520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ATC</a:t>
            </a:r>
          </a:p>
        </p:txBody>
      </p:sp>
      <p:sp>
        <p:nvSpPr>
          <p:cNvPr id="26637" name="Text Box 13"/>
          <p:cNvSpPr txBox="1">
            <a:spLocks noChangeArrowheads="1"/>
          </p:cNvSpPr>
          <p:nvPr/>
        </p:nvSpPr>
        <p:spPr bwMode="auto">
          <a:xfrm>
            <a:off x="4078288" y="6019800"/>
            <a:ext cx="184150" cy="641350"/>
          </a:xfrm>
          <a:prstGeom prst="rect">
            <a:avLst/>
          </a:prstGeom>
          <a:noFill/>
          <a:ln w="9525">
            <a:noFill/>
            <a:miter lim="800000"/>
            <a:headEnd/>
            <a:tailEnd/>
          </a:ln>
        </p:spPr>
        <p:txBody>
          <a:bodyPr wrap="none" anchor="ctr">
            <a:spAutoFit/>
          </a:bodyPr>
          <a:lstStyle/>
          <a:p>
            <a:pPr algn="ctr" eaLnBrk="0" hangingPunct="0"/>
            <a:endParaRPr lang="en-US" sz="3600">
              <a:solidFill>
                <a:srgbClr val="008000"/>
              </a:solidFill>
              <a:latin typeface="Times New Roman" pitchFamily="18" charset="0"/>
            </a:endParaRPr>
          </a:p>
        </p:txBody>
      </p:sp>
      <p:sp>
        <p:nvSpPr>
          <p:cNvPr id="47118" name="Rectangle 14"/>
          <p:cNvSpPr>
            <a:spLocks noChangeArrowheads="1"/>
          </p:cNvSpPr>
          <p:nvPr/>
        </p:nvSpPr>
        <p:spPr bwMode="auto">
          <a:xfrm>
            <a:off x="1014413" y="3414713"/>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8130" name="Rectangle 2"/>
          <p:cNvSpPr>
            <a:spLocks noChangeArrowheads="1"/>
          </p:cNvSpPr>
          <p:nvPr/>
        </p:nvSpPr>
        <p:spPr bwMode="auto">
          <a:xfrm>
            <a:off x="1828800" y="3671888"/>
            <a:ext cx="2362200" cy="381000"/>
          </a:xfrm>
          <a:prstGeom prst="rect">
            <a:avLst/>
          </a:prstGeom>
          <a:ln w="9525">
            <a:solidFill>
              <a:schemeClr val="tx1"/>
            </a:solidFill>
            <a:prstDash val="sysDot"/>
            <a:miter lim="800000"/>
            <a:headEnd/>
            <a:tailEnd/>
          </a:ln>
          <a:effectLst/>
        </p:spPr>
        <p:txBody>
          <a:bodyPr wrap="none" anchor="ctr"/>
          <a:lstStyle/>
          <a:p>
            <a:pPr eaLnBrk="0" hangingPunct="0">
              <a:defRPr/>
            </a:pPr>
            <a:r>
              <a:rPr lang="en-US">
                <a:solidFill>
                  <a:srgbClr val="008000"/>
                </a:solidFill>
                <a:latin typeface="Times New Roman" pitchFamily="18" charset="0"/>
              </a:rPr>
              <a:t>  </a:t>
            </a:r>
            <a:endParaRPr lang="en-US" sz="4000" b="1">
              <a:solidFill>
                <a:srgbClr val="008000"/>
              </a:solidFill>
              <a:effectLst>
                <a:outerShdw blurRad="38100" dist="38100" dir="2700000" algn="tl">
                  <a:srgbClr val="000000"/>
                </a:outerShdw>
              </a:effectLst>
              <a:latin typeface="Arial Rounded MT Bold" pitchFamily="34" charset="0"/>
            </a:endParaRPr>
          </a:p>
        </p:txBody>
      </p:sp>
      <p:sp>
        <p:nvSpPr>
          <p:cNvPr id="27651" name="Line 3"/>
          <p:cNvSpPr>
            <a:spLocks noChangeShapeType="1"/>
          </p:cNvSpPr>
          <p:nvPr/>
        </p:nvSpPr>
        <p:spPr bwMode="auto">
          <a:xfrm>
            <a:off x="1828800" y="1995488"/>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27652" name="Line 4"/>
          <p:cNvSpPr>
            <a:spLocks noChangeShapeType="1"/>
          </p:cNvSpPr>
          <p:nvPr/>
        </p:nvSpPr>
        <p:spPr bwMode="auto">
          <a:xfrm>
            <a:off x="1827213" y="5881688"/>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27653" name="Line 5"/>
          <p:cNvSpPr>
            <a:spLocks noChangeShapeType="1"/>
          </p:cNvSpPr>
          <p:nvPr/>
        </p:nvSpPr>
        <p:spPr bwMode="auto">
          <a:xfrm>
            <a:off x="1827213" y="3671888"/>
            <a:ext cx="4876800" cy="0"/>
          </a:xfrm>
          <a:prstGeom prst="line">
            <a:avLst/>
          </a:prstGeom>
          <a:noFill/>
          <a:ln w="31750">
            <a:solidFill>
              <a:schemeClr val="tx1"/>
            </a:solidFill>
            <a:round/>
            <a:headEnd/>
            <a:tailEnd/>
          </a:ln>
        </p:spPr>
        <p:txBody>
          <a:bodyPr wrap="none" anchor="ctr"/>
          <a:lstStyle/>
          <a:p>
            <a:endParaRPr lang="en-IN"/>
          </a:p>
        </p:txBody>
      </p:sp>
      <p:sp>
        <p:nvSpPr>
          <p:cNvPr id="27654" name="Freeform 6"/>
          <p:cNvSpPr>
            <a:spLocks/>
          </p:cNvSpPr>
          <p:nvPr/>
        </p:nvSpPr>
        <p:spPr bwMode="auto">
          <a:xfrm>
            <a:off x="2132013" y="1766888"/>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48135" name="Text Box 7"/>
          <p:cNvSpPr txBox="1">
            <a:spLocks noChangeArrowheads="1"/>
          </p:cNvSpPr>
          <p:nvPr/>
        </p:nvSpPr>
        <p:spPr bwMode="auto">
          <a:xfrm>
            <a:off x="969963" y="1766888"/>
            <a:ext cx="697948"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Rs</a:t>
            </a:r>
          </a:p>
        </p:txBody>
      </p:sp>
      <p:sp>
        <p:nvSpPr>
          <p:cNvPr id="48136" name="Text Box 8"/>
          <p:cNvSpPr txBox="1">
            <a:spLocks noChangeArrowheads="1"/>
          </p:cNvSpPr>
          <p:nvPr/>
        </p:nvSpPr>
        <p:spPr bwMode="auto">
          <a:xfrm>
            <a:off x="5486400" y="1538288"/>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48137" name="Text Box 9"/>
          <p:cNvSpPr txBox="1">
            <a:spLocks noChangeArrowheads="1"/>
          </p:cNvSpPr>
          <p:nvPr/>
        </p:nvSpPr>
        <p:spPr bwMode="auto">
          <a:xfrm>
            <a:off x="5486400" y="3748088"/>
            <a:ext cx="3429000" cy="646331"/>
          </a:xfrm>
          <a:prstGeom prst="rect">
            <a:avLst/>
          </a:prstGeom>
          <a:noFill/>
          <a:ln w="9525">
            <a:noFill/>
            <a:miter lim="800000"/>
            <a:headEnd/>
            <a:tailEnd/>
          </a:ln>
          <a:effectLst/>
        </p:spPr>
        <p:txBody>
          <a:bodyPr>
            <a:spAutoFit/>
          </a:bodyPr>
          <a:lstStyle/>
          <a:p>
            <a:pPr algn="ctr" eaLnBrk="0" hangingPunct="0">
              <a:defRPr/>
            </a:pPr>
            <a:r>
              <a:rPr lang="en-US" sz="3600" b="1" dirty="0">
                <a:solidFill>
                  <a:schemeClr val="accent3">
                    <a:lumMod val="75000"/>
                  </a:schemeClr>
                </a:solidFill>
                <a:latin typeface="Cambria" pitchFamily="18" charset="0"/>
              </a:rPr>
              <a:t>MR = </a:t>
            </a:r>
            <a:r>
              <a:rPr lang="en-US" sz="3600" b="1" dirty="0" smtClean="0">
                <a:solidFill>
                  <a:schemeClr val="accent3">
                    <a:lumMod val="75000"/>
                  </a:schemeClr>
                </a:solidFill>
                <a:latin typeface="Cambria" pitchFamily="18" charset="0"/>
              </a:rPr>
              <a:t>AR = </a:t>
            </a:r>
            <a:r>
              <a:rPr lang="en-US" sz="3600" b="1" dirty="0">
                <a:solidFill>
                  <a:schemeClr val="accent3">
                    <a:lumMod val="75000"/>
                  </a:schemeClr>
                </a:solidFill>
                <a:latin typeface="Cambria" pitchFamily="18" charset="0"/>
              </a:rPr>
              <a:t>P</a:t>
            </a:r>
          </a:p>
        </p:txBody>
      </p:sp>
      <p:sp>
        <p:nvSpPr>
          <p:cNvPr id="48138" name="Text Box 10"/>
          <p:cNvSpPr txBox="1">
            <a:spLocks noChangeArrowheads="1"/>
          </p:cNvSpPr>
          <p:nvPr/>
        </p:nvSpPr>
        <p:spPr bwMode="auto">
          <a:xfrm>
            <a:off x="5797550" y="5826125"/>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27659" name="Freeform 11"/>
          <p:cNvSpPr>
            <a:spLocks/>
          </p:cNvSpPr>
          <p:nvPr/>
        </p:nvSpPr>
        <p:spPr bwMode="auto">
          <a:xfrm>
            <a:off x="2589213" y="3138488"/>
            <a:ext cx="3352800" cy="1016000"/>
          </a:xfrm>
          <a:custGeom>
            <a:avLst/>
            <a:gdLst>
              <a:gd name="T0" fmla="*/ 0 w 2112"/>
              <a:gd name="T1" fmla="*/ 0 h 640"/>
              <a:gd name="T2" fmla="*/ 1935479899 w 2112"/>
              <a:gd name="T3" fmla="*/ 1572577297 h 640"/>
              <a:gd name="T4" fmla="*/ 2147483647 w 2112"/>
              <a:gd name="T5" fmla="*/ 241935007 h 640"/>
              <a:gd name="T6" fmla="*/ 0 60000 65536"/>
              <a:gd name="T7" fmla="*/ 0 60000 65536"/>
              <a:gd name="T8" fmla="*/ 0 60000 65536"/>
              <a:gd name="T9" fmla="*/ 0 w 2112"/>
              <a:gd name="T10" fmla="*/ 0 h 640"/>
              <a:gd name="T11" fmla="*/ 2112 w 2112"/>
              <a:gd name="T12" fmla="*/ 640 h 640"/>
            </a:gdLst>
            <a:ahLst/>
            <a:cxnLst>
              <a:cxn ang="T6">
                <a:pos x="T0" y="T1"/>
              </a:cxn>
              <a:cxn ang="T7">
                <a:pos x="T2" y="T3"/>
              </a:cxn>
              <a:cxn ang="T8">
                <a:pos x="T4" y="T5"/>
              </a:cxn>
            </a:cxnLst>
            <a:rect l="T9" t="T10" r="T11" b="T12"/>
            <a:pathLst>
              <a:path w="2112" h="640">
                <a:moveTo>
                  <a:pt x="0" y="0"/>
                </a:moveTo>
                <a:cubicBezTo>
                  <a:pt x="208" y="304"/>
                  <a:pt x="416" y="608"/>
                  <a:pt x="768" y="624"/>
                </a:cubicBezTo>
                <a:cubicBezTo>
                  <a:pt x="1120" y="640"/>
                  <a:pt x="1616" y="368"/>
                  <a:pt x="2112" y="96"/>
                </a:cubicBezTo>
              </a:path>
            </a:pathLst>
          </a:custGeom>
          <a:noFill/>
          <a:ln w="31750">
            <a:solidFill>
              <a:schemeClr val="tx1"/>
            </a:solidFill>
            <a:round/>
            <a:headEnd/>
            <a:tailEnd/>
          </a:ln>
        </p:spPr>
        <p:txBody>
          <a:bodyPr wrap="none" anchor="ctr"/>
          <a:lstStyle/>
          <a:p>
            <a:endParaRPr lang="en-US"/>
          </a:p>
        </p:txBody>
      </p:sp>
      <p:sp>
        <p:nvSpPr>
          <p:cNvPr id="48140" name="Text Box 12"/>
          <p:cNvSpPr txBox="1">
            <a:spLocks noChangeArrowheads="1"/>
          </p:cNvSpPr>
          <p:nvPr/>
        </p:nvSpPr>
        <p:spPr bwMode="auto">
          <a:xfrm>
            <a:off x="5870575" y="2635250"/>
            <a:ext cx="99520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ATC</a:t>
            </a:r>
          </a:p>
        </p:txBody>
      </p:sp>
      <p:sp>
        <p:nvSpPr>
          <p:cNvPr id="27661" name="Line 13"/>
          <p:cNvSpPr>
            <a:spLocks noChangeShapeType="1"/>
          </p:cNvSpPr>
          <p:nvPr/>
        </p:nvSpPr>
        <p:spPr bwMode="auto">
          <a:xfrm>
            <a:off x="4189413" y="3671888"/>
            <a:ext cx="0" cy="2209800"/>
          </a:xfrm>
          <a:prstGeom prst="line">
            <a:avLst/>
          </a:prstGeom>
          <a:noFill/>
          <a:ln w="31750">
            <a:solidFill>
              <a:schemeClr val="tx1"/>
            </a:solidFill>
            <a:prstDash val="sysDot"/>
            <a:round/>
            <a:headEnd/>
            <a:tailEnd/>
          </a:ln>
        </p:spPr>
        <p:txBody>
          <a:bodyPr wrap="none" anchor="ctr"/>
          <a:lstStyle/>
          <a:p>
            <a:endParaRPr lang="en-IN"/>
          </a:p>
        </p:txBody>
      </p:sp>
      <p:sp>
        <p:nvSpPr>
          <p:cNvPr id="48142" name="Text Box 14"/>
          <p:cNvSpPr txBox="1">
            <a:spLocks noChangeArrowheads="1"/>
          </p:cNvSpPr>
          <p:nvPr/>
        </p:nvSpPr>
        <p:spPr bwMode="auto">
          <a:xfrm>
            <a:off x="3798888" y="5851525"/>
            <a:ext cx="713657"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Q*</a:t>
            </a:r>
          </a:p>
        </p:txBody>
      </p:sp>
      <p:sp>
        <p:nvSpPr>
          <p:cNvPr id="48143" name="Rectangle 15"/>
          <p:cNvSpPr>
            <a:spLocks noChangeArrowheads="1"/>
          </p:cNvSpPr>
          <p:nvPr/>
        </p:nvSpPr>
        <p:spPr bwMode="auto">
          <a:xfrm>
            <a:off x="1009650" y="3276600"/>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828800" y="3590925"/>
            <a:ext cx="2286000" cy="381000"/>
          </a:xfrm>
          <a:prstGeom prst="rect">
            <a:avLst/>
          </a:prstGeom>
          <a:solidFill>
            <a:schemeClr val="accent1"/>
          </a:solidFill>
          <a:ln w="9525">
            <a:solidFill>
              <a:schemeClr val="tx1"/>
            </a:solidFill>
            <a:prstDash val="sysDot"/>
            <a:miter lim="800000"/>
            <a:headEnd/>
            <a:tailEnd/>
          </a:ln>
          <a:effectLst/>
        </p:spPr>
        <p:txBody>
          <a:bodyPr wrap="none" anchor="ctr"/>
          <a:lstStyle/>
          <a:p>
            <a:pPr eaLnBrk="0" hangingPunct="0">
              <a:defRPr/>
            </a:pPr>
            <a:r>
              <a:rPr lang="en-US" dirty="0">
                <a:solidFill>
                  <a:srgbClr val="008000"/>
                </a:solidFill>
                <a:latin typeface="Times New Roman" pitchFamily="18" charset="0"/>
              </a:rPr>
              <a:t>        </a:t>
            </a:r>
            <a:r>
              <a:rPr lang="en-US" sz="3600" b="1" dirty="0">
                <a:solidFill>
                  <a:schemeClr val="accent3">
                    <a:lumMod val="75000"/>
                  </a:schemeClr>
                </a:solidFill>
                <a:latin typeface="Cambria" pitchFamily="18" charset="0"/>
              </a:rPr>
              <a:t>Profit</a:t>
            </a:r>
          </a:p>
        </p:txBody>
      </p:sp>
      <p:sp>
        <p:nvSpPr>
          <p:cNvPr id="28675" name="Line 3"/>
          <p:cNvSpPr>
            <a:spLocks noChangeShapeType="1"/>
          </p:cNvSpPr>
          <p:nvPr/>
        </p:nvSpPr>
        <p:spPr bwMode="auto">
          <a:xfrm>
            <a:off x="1828800" y="1914525"/>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28676" name="Line 4"/>
          <p:cNvSpPr>
            <a:spLocks noChangeShapeType="1"/>
          </p:cNvSpPr>
          <p:nvPr/>
        </p:nvSpPr>
        <p:spPr bwMode="auto">
          <a:xfrm>
            <a:off x="1827213" y="5800725"/>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28677" name="Line 5"/>
          <p:cNvSpPr>
            <a:spLocks noChangeShapeType="1"/>
          </p:cNvSpPr>
          <p:nvPr/>
        </p:nvSpPr>
        <p:spPr bwMode="auto">
          <a:xfrm>
            <a:off x="1827213" y="3590925"/>
            <a:ext cx="4876800" cy="0"/>
          </a:xfrm>
          <a:prstGeom prst="line">
            <a:avLst/>
          </a:prstGeom>
          <a:noFill/>
          <a:ln w="31750">
            <a:solidFill>
              <a:schemeClr val="tx1"/>
            </a:solidFill>
            <a:round/>
            <a:headEnd/>
            <a:tailEnd/>
          </a:ln>
        </p:spPr>
        <p:txBody>
          <a:bodyPr wrap="none" anchor="ctr"/>
          <a:lstStyle/>
          <a:p>
            <a:endParaRPr lang="en-IN"/>
          </a:p>
        </p:txBody>
      </p:sp>
      <p:sp>
        <p:nvSpPr>
          <p:cNvPr id="28678" name="Freeform 6"/>
          <p:cNvSpPr>
            <a:spLocks/>
          </p:cNvSpPr>
          <p:nvPr/>
        </p:nvSpPr>
        <p:spPr bwMode="auto">
          <a:xfrm>
            <a:off x="2132013" y="1685925"/>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49159" name="Text Box 7"/>
          <p:cNvSpPr txBox="1">
            <a:spLocks noChangeArrowheads="1"/>
          </p:cNvSpPr>
          <p:nvPr/>
        </p:nvSpPr>
        <p:spPr bwMode="auto">
          <a:xfrm>
            <a:off x="969963" y="1685925"/>
            <a:ext cx="697948"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Rs</a:t>
            </a:r>
          </a:p>
        </p:txBody>
      </p:sp>
      <p:sp>
        <p:nvSpPr>
          <p:cNvPr id="49160" name="Text Box 8"/>
          <p:cNvSpPr txBox="1">
            <a:spLocks noChangeArrowheads="1"/>
          </p:cNvSpPr>
          <p:nvPr/>
        </p:nvSpPr>
        <p:spPr bwMode="auto">
          <a:xfrm>
            <a:off x="5486400" y="1457325"/>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49161" name="Text Box 9"/>
          <p:cNvSpPr txBox="1">
            <a:spLocks noChangeArrowheads="1"/>
          </p:cNvSpPr>
          <p:nvPr/>
        </p:nvSpPr>
        <p:spPr bwMode="auto">
          <a:xfrm>
            <a:off x="6172200" y="3667125"/>
            <a:ext cx="2056973" cy="1200329"/>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a:t>
            </a:r>
          </a:p>
          <a:p>
            <a:pPr algn="ctr" eaLnBrk="0" hangingPunct="0">
              <a:defRPr/>
            </a:pPr>
            <a:r>
              <a:rPr lang="en-US" sz="3600" b="1" dirty="0">
                <a:solidFill>
                  <a:schemeClr val="accent3">
                    <a:lumMod val="75000"/>
                  </a:schemeClr>
                </a:solidFill>
                <a:latin typeface="Cambria" pitchFamily="18" charset="0"/>
              </a:rPr>
              <a:t>     AR = P</a:t>
            </a:r>
          </a:p>
        </p:txBody>
      </p:sp>
      <p:sp>
        <p:nvSpPr>
          <p:cNvPr id="49162" name="Text Box 10"/>
          <p:cNvSpPr txBox="1">
            <a:spLocks noChangeArrowheads="1"/>
          </p:cNvSpPr>
          <p:nvPr/>
        </p:nvSpPr>
        <p:spPr bwMode="auto">
          <a:xfrm>
            <a:off x="5797550" y="5745163"/>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28683" name="Freeform 11"/>
          <p:cNvSpPr>
            <a:spLocks/>
          </p:cNvSpPr>
          <p:nvPr/>
        </p:nvSpPr>
        <p:spPr bwMode="auto">
          <a:xfrm>
            <a:off x="2589213" y="3057525"/>
            <a:ext cx="3352800" cy="1016000"/>
          </a:xfrm>
          <a:custGeom>
            <a:avLst/>
            <a:gdLst>
              <a:gd name="T0" fmla="*/ 0 w 2112"/>
              <a:gd name="T1" fmla="*/ 0 h 640"/>
              <a:gd name="T2" fmla="*/ 1935479899 w 2112"/>
              <a:gd name="T3" fmla="*/ 1572577297 h 640"/>
              <a:gd name="T4" fmla="*/ 2147483647 w 2112"/>
              <a:gd name="T5" fmla="*/ 241935007 h 640"/>
              <a:gd name="T6" fmla="*/ 0 60000 65536"/>
              <a:gd name="T7" fmla="*/ 0 60000 65536"/>
              <a:gd name="T8" fmla="*/ 0 60000 65536"/>
              <a:gd name="T9" fmla="*/ 0 w 2112"/>
              <a:gd name="T10" fmla="*/ 0 h 640"/>
              <a:gd name="T11" fmla="*/ 2112 w 2112"/>
              <a:gd name="T12" fmla="*/ 640 h 640"/>
            </a:gdLst>
            <a:ahLst/>
            <a:cxnLst>
              <a:cxn ang="T6">
                <a:pos x="T0" y="T1"/>
              </a:cxn>
              <a:cxn ang="T7">
                <a:pos x="T2" y="T3"/>
              </a:cxn>
              <a:cxn ang="T8">
                <a:pos x="T4" y="T5"/>
              </a:cxn>
            </a:cxnLst>
            <a:rect l="T9" t="T10" r="T11" b="T12"/>
            <a:pathLst>
              <a:path w="2112" h="640">
                <a:moveTo>
                  <a:pt x="0" y="0"/>
                </a:moveTo>
                <a:cubicBezTo>
                  <a:pt x="208" y="304"/>
                  <a:pt x="416" y="608"/>
                  <a:pt x="768" y="624"/>
                </a:cubicBezTo>
                <a:cubicBezTo>
                  <a:pt x="1120" y="640"/>
                  <a:pt x="1616" y="368"/>
                  <a:pt x="2112" y="96"/>
                </a:cubicBezTo>
              </a:path>
            </a:pathLst>
          </a:custGeom>
          <a:noFill/>
          <a:ln w="31750">
            <a:solidFill>
              <a:schemeClr val="tx1"/>
            </a:solidFill>
            <a:round/>
            <a:headEnd/>
            <a:tailEnd/>
          </a:ln>
        </p:spPr>
        <p:txBody>
          <a:bodyPr wrap="none" anchor="ctr"/>
          <a:lstStyle/>
          <a:p>
            <a:endParaRPr lang="en-US"/>
          </a:p>
        </p:txBody>
      </p:sp>
      <p:sp>
        <p:nvSpPr>
          <p:cNvPr id="49164" name="Text Box 12"/>
          <p:cNvSpPr txBox="1">
            <a:spLocks noChangeArrowheads="1"/>
          </p:cNvSpPr>
          <p:nvPr/>
        </p:nvSpPr>
        <p:spPr bwMode="auto">
          <a:xfrm>
            <a:off x="5870575" y="2554288"/>
            <a:ext cx="99520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ATC</a:t>
            </a:r>
          </a:p>
        </p:txBody>
      </p:sp>
      <p:sp>
        <p:nvSpPr>
          <p:cNvPr id="28685" name="Line 13"/>
          <p:cNvSpPr>
            <a:spLocks noChangeShapeType="1"/>
          </p:cNvSpPr>
          <p:nvPr/>
        </p:nvSpPr>
        <p:spPr bwMode="auto">
          <a:xfrm>
            <a:off x="4189413" y="3590925"/>
            <a:ext cx="0" cy="2209800"/>
          </a:xfrm>
          <a:prstGeom prst="line">
            <a:avLst/>
          </a:prstGeom>
          <a:noFill/>
          <a:ln w="31750">
            <a:solidFill>
              <a:schemeClr val="tx1"/>
            </a:solidFill>
            <a:prstDash val="sysDot"/>
            <a:round/>
            <a:headEnd/>
            <a:tailEnd/>
          </a:ln>
        </p:spPr>
        <p:txBody>
          <a:bodyPr wrap="none" anchor="ctr"/>
          <a:lstStyle/>
          <a:p>
            <a:endParaRPr lang="en-IN"/>
          </a:p>
        </p:txBody>
      </p:sp>
      <p:sp>
        <p:nvSpPr>
          <p:cNvPr id="49166" name="Text Box 14"/>
          <p:cNvSpPr txBox="1">
            <a:spLocks noChangeArrowheads="1"/>
          </p:cNvSpPr>
          <p:nvPr/>
        </p:nvSpPr>
        <p:spPr bwMode="auto">
          <a:xfrm>
            <a:off x="3798888" y="5770563"/>
            <a:ext cx="713657"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Q*</a:t>
            </a:r>
          </a:p>
        </p:txBody>
      </p:sp>
      <p:sp>
        <p:nvSpPr>
          <p:cNvPr id="49167" name="Rectangle 15"/>
          <p:cNvSpPr>
            <a:spLocks noChangeArrowheads="1"/>
          </p:cNvSpPr>
          <p:nvPr/>
        </p:nvSpPr>
        <p:spPr bwMode="auto">
          <a:xfrm>
            <a:off x="1009650" y="3195638"/>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28688" name="Line 16"/>
          <p:cNvSpPr>
            <a:spLocks noChangeShapeType="1"/>
          </p:cNvSpPr>
          <p:nvPr/>
        </p:nvSpPr>
        <p:spPr bwMode="auto">
          <a:xfrm flipH="1">
            <a:off x="1827213" y="3971925"/>
            <a:ext cx="2362200" cy="0"/>
          </a:xfrm>
          <a:prstGeom prst="line">
            <a:avLst/>
          </a:prstGeom>
          <a:noFill/>
          <a:ln w="9525">
            <a:solidFill>
              <a:schemeClr val="tx1"/>
            </a:solidFill>
            <a:prstDash val="sysDot"/>
            <a:round/>
            <a:headEnd/>
            <a:tailEnd/>
          </a:ln>
        </p:spPr>
        <p:txBody>
          <a:bodyPr wrap="none" anchor="ctr"/>
          <a:lstStyle/>
          <a:p>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715962"/>
          </a:xfrm>
        </p:spPr>
        <p:txBody>
          <a:bodyPr>
            <a:normAutofit/>
          </a:bodyPr>
          <a:lstStyle/>
          <a:p>
            <a:pPr algn="ctr" eaLnBrk="1" hangingPunct="1"/>
            <a:r>
              <a:rPr lang="en-US" sz="4000" b="1" dirty="0" smtClean="0">
                <a:solidFill>
                  <a:schemeClr val="accent1">
                    <a:lumMod val="75000"/>
                  </a:schemeClr>
                </a:solidFill>
              </a:rPr>
              <a:t>Supernormal Profit</a:t>
            </a:r>
          </a:p>
        </p:txBody>
      </p:sp>
      <p:sp>
        <p:nvSpPr>
          <p:cNvPr id="29699" name="Rectangle 3"/>
          <p:cNvSpPr>
            <a:spLocks noGrp="1" noChangeArrowheads="1"/>
          </p:cNvSpPr>
          <p:nvPr>
            <p:ph sz="quarter" idx="1"/>
          </p:nvPr>
        </p:nvSpPr>
        <p:spPr>
          <a:xfrm>
            <a:off x="914400" y="1752600"/>
            <a:ext cx="7240587" cy="4530725"/>
          </a:xfrm>
        </p:spPr>
        <p:txBody>
          <a:bodyPr>
            <a:normAutofit fontScale="70000" lnSpcReduction="20000"/>
          </a:bodyPr>
          <a:lstStyle/>
          <a:p>
            <a:pPr eaLnBrk="1" hangingPunct="1">
              <a:lnSpc>
                <a:spcPct val="120000"/>
              </a:lnSpc>
              <a:spcAft>
                <a:spcPts val="600"/>
              </a:spcAft>
            </a:pPr>
            <a:r>
              <a:rPr lang="en-US" sz="3600" dirty="0" smtClean="0">
                <a:solidFill>
                  <a:schemeClr val="accent3">
                    <a:lumMod val="75000"/>
                  </a:schemeClr>
                </a:solidFill>
              </a:rPr>
              <a:t>Price - ATC = Profit per unit of output</a:t>
            </a:r>
          </a:p>
          <a:p>
            <a:pPr eaLnBrk="1" hangingPunct="1">
              <a:lnSpc>
                <a:spcPct val="120000"/>
              </a:lnSpc>
              <a:spcAft>
                <a:spcPts val="600"/>
              </a:spcAft>
            </a:pPr>
            <a:r>
              <a:rPr lang="en-US" sz="3600" dirty="0" smtClean="0">
                <a:solidFill>
                  <a:schemeClr val="accent3">
                    <a:lumMod val="75000"/>
                  </a:schemeClr>
                </a:solidFill>
              </a:rPr>
              <a:t>Note:  Price &lt; ATC indicates a loss</a:t>
            </a:r>
          </a:p>
          <a:p>
            <a:pPr eaLnBrk="1" hangingPunct="1">
              <a:lnSpc>
                <a:spcPct val="120000"/>
              </a:lnSpc>
              <a:spcAft>
                <a:spcPts val="600"/>
              </a:spcAft>
            </a:pPr>
            <a:endParaRPr lang="en-US" sz="3600" dirty="0" smtClean="0">
              <a:solidFill>
                <a:schemeClr val="accent3">
                  <a:lumMod val="75000"/>
                </a:schemeClr>
              </a:solidFill>
            </a:endParaRPr>
          </a:p>
          <a:p>
            <a:pPr>
              <a:lnSpc>
                <a:spcPct val="120000"/>
              </a:lnSpc>
              <a:spcAft>
                <a:spcPts val="600"/>
              </a:spcAft>
            </a:pPr>
            <a:r>
              <a:rPr lang="en-US" sz="3600" b="1" dirty="0" smtClean="0">
                <a:solidFill>
                  <a:schemeClr val="accent3">
                    <a:lumMod val="75000"/>
                  </a:schemeClr>
                </a:solidFill>
              </a:rPr>
              <a:t>It is important to note that profit in a perfectly competitive market will lead to firms wanting to enter that market</a:t>
            </a:r>
          </a:p>
          <a:p>
            <a:pPr>
              <a:lnSpc>
                <a:spcPct val="120000"/>
              </a:lnSpc>
              <a:spcAft>
                <a:spcPts val="600"/>
              </a:spcAft>
            </a:pPr>
            <a:endParaRPr lang="en-US" sz="3600" b="1" dirty="0" smtClean="0">
              <a:solidFill>
                <a:schemeClr val="accent3">
                  <a:lumMod val="75000"/>
                </a:schemeClr>
              </a:solidFill>
            </a:endParaRPr>
          </a:p>
          <a:p>
            <a:pPr>
              <a:lnSpc>
                <a:spcPct val="120000"/>
              </a:lnSpc>
              <a:spcAft>
                <a:spcPts val="600"/>
              </a:spcAft>
            </a:pPr>
            <a:r>
              <a:rPr lang="en-US" sz="3600" b="1" dirty="0" smtClean="0">
                <a:solidFill>
                  <a:schemeClr val="accent3">
                    <a:lumMod val="75000"/>
                  </a:schemeClr>
                </a:solidFill>
              </a:rPr>
              <a:t>If enough firms enter, then the market supply curve will shift to the right.</a:t>
            </a:r>
          </a:p>
          <a:p>
            <a:pPr eaLnBrk="1" hangingPunct="1">
              <a:lnSpc>
                <a:spcPct val="120000"/>
              </a:lnSpc>
              <a:spcAft>
                <a:spcPts val="600"/>
              </a:spcAft>
            </a:pPr>
            <a:endParaRPr lang="en-US" sz="3600" dirty="0" smtClean="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a:off x="1908175" y="990600"/>
            <a:ext cx="0" cy="4552950"/>
          </a:xfrm>
          <a:prstGeom prst="line">
            <a:avLst/>
          </a:prstGeom>
          <a:noFill/>
          <a:ln w="38100">
            <a:solidFill>
              <a:schemeClr val="tx1"/>
            </a:solidFill>
            <a:round/>
            <a:headEnd type="triangle" w="med" len="med"/>
            <a:tailEnd/>
          </a:ln>
        </p:spPr>
        <p:txBody>
          <a:bodyPr wrap="none" anchor="ctr"/>
          <a:lstStyle/>
          <a:p>
            <a:endParaRPr lang="en-IN"/>
          </a:p>
        </p:txBody>
      </p:sp>
      <p:sp>
        <p:nvSpPr>
          <p:cNvPr id="31747" name="Line 3"/>
          <p:cNvSpPr>
            <a:spLocks noChangeShapeType="1"/>
          </p:cNvSpPr>
          <p:nvPr/>
        </p:nvSpPr>
        <p:spPr bwMode="auto">
          <a:xfrm>
            <a:off x="1905000" y="55626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52228" name="Text Box 4"/>
          <p:cNvSpPr txBox="1">
            <a:spLocks noChangeArrowheads="1"/>
          </p:cNvSpPr>
          <p:nvPr/>
        </p:nvSpPr>
        <p:spPr bwMode="auto">
          <a:xfrm>
            <a:off x="457200" y="457200"/>
            <a:ext cx="1286185"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Price</a:t>
            </a:r>
            <a:endParaRPr lang="en-US" sz="3600" b="1" dirty="0">
              <a:solidFill>
                <a:schemeClr val="accent3">
                  <a:lumMod val="75000"/>
                </a:schemeClr>
              </a:solidFill>
              <a:latin typeface="Cambria" pitchFamily="18" charset="0"/>
            </a:endParaRPr>
          </a:p>
        </p:txBody>
      </p:sp>
      <p:sp>
        <p:nvSpPr>
          <p:cNvPr id="31749" name="Line 5"/>
          <p:cNvSpPr>
            <a:spLocks noChangeShapeType="1"/>
          </p:cNvSpPr>
          <p:nvPr/>
        </p:nvSpPr>
        <p:spPr bwMode="auto">
          <a:xfrm flipH="1">
            <a:off x="2898775" y="1600200"/>
            <a:ext cx="3429000" cy="3200400"/>
          </a:xfrm>
          <a:prstGeom prst="line">
            <a:avLst/>
          </a:prstGeom>
          <a:noFill/>
          <a:ln w="31750">
            <a:solidFill>
              <a:schemeClr val="tx1"/>
            </a:solidFill>
            <a:round/>
            <a:headEnd/>
            <a:tailEnd/>
          </a:ln>
        </p:spPr>
        <p:txBody>
          <a:bodyPr wrap="none" anchor="ctr"/>
          <a:lstStyle/>
          <a:p>
            <a:endParaRPr lang="en-IN"/>
          </a:p>
        </p:txBody>
      </p:sp>
      <p:sp>
        <p:nvSpPr>
          <p:cNvPr id="31750" name="Line 6"/>
          <p:cNvSpPr>
            <a:spLocks noChangeShapeType="1"/>
          </p:cNvSpPr>
          <p:nvPr/>
        </p:nvSpPr>
        <p:spPr bwMode="auto">
          <a:xfrm>
            <a:off x="2974975" y="1600200"/>
            <a:ext cx="3352800" cy="3505200"/>
          </a:xfrm>
          <a:prstGeom prst="line">
            <a:avLst/>
          </a:prstGeom>
          <a:noFill/>
          <a:ln w="31750">
            <a:solidFill>
              <a:schemeClr val="tx1"/>
            </a:solidFill>
            <a:round/>
            <a:headEnd/>
            <a:tailEnd/>
          </a:ln>
        </p:spPr>
        <p:txBody>
          <a:bodyPr wrap="none" anchor="ctr"/>
          <a:lstStyle/>
          <a:p>
            <a:endParaRPr lang="en-IN"/>
          </a:p>
        </p:txBody>
      </p:sp>
      <p:sp>
        <p:nvSpPr>
          <p:cNvPr id="52231" name="Text Box 7"/>
          <p:cNvSpPr txBox="1">
            <a:spLocks noChangeArrowheads="1"/>
          </p:cNvSpPr>
          <p:nvPr/>
        </p:nvSpPr>
        <p:spPr bwMode="auto">
          <a:xfrm>
            <a:off x="6297613" y="1131888"/>
            <a:ext cx="421910"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S</a:t>
            </a:r>
          </a:p>
        </p:txBody>
      </p:sp>
      <p:sp>
        <p:nvSpPr>
          <p:cNvPr id="52232" name="Text Box 8"/>
          <p:cNvSpPr txBox="1">
            <a:spLocks noChangeArrowheads="1"/>
          </p:cNvSpPr>
          <p:nvPr/>
        </p:nvSpPr>
        <p:spPr bwMode="auto">
          <a:xfrm>
            <a:off x="6276975" y="4713288"/>
            <a:ext cx="510075"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D</a:t>
            </a:r>
          </a:p>
        </p:txBody>
      </p:sp>
      <p:sp>
        <p:nvSpPr>
          <p:cNvPr id="52233" name="Text Box 9"/>
          <p:cNvSpPr txBox="1">
            <a:spLocks noChangeArrowheads="1"/>
          </p:cNvSpPr>
          <p:nvPr/>
        </p:nvSpPr>
        <p:spPr bwMode="auto">
          <a:xfrm>
            <a:off x="5942013" y="54864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1754" name="Line 10"/>
          <p:cNvSpPr>
            <a:spLocks noChangeShapeType="1"/>
          </p:cNvSpPr>
          <p:nvPr/>
        </p:nvSpPr>
        <p:spPr bwMode="auto">
          <a:xfrm>
            <a:off x="4575175" y="3276600"/>
            <a:ext cx="0" cy="2266950"/>
          </a:xfrm>
          <a:prstGeom prst="line">
            <a:avLst/>
          </a:prstGeom>
          <a:noFill/>
          <a:ln w="31750">
            <a:solidFill>
              <a:schemeClr val="tx1"/>
            </a:solidFill>
            <a:prstDash val="sysDot"/>
            <a:round/>
            <a:headEnd/>
            <a:tailEnd/>
          </a:ln>
        </p:spPr>
        <p:txBody>
          <a:bodyPr wrap="none" anchor="ctr"/>
          <a:lstStyle/>
          <a:p>
            <a:endParaRPr lang="en-IN"/>
          </a:p>
        </p:txBody>
      </p:sp>
      <p:sp>
        <p:nvSpPr>
          <p:cNvPr id="31755" name="Line 11"/>
          <p:cNvSpPr>
            <a:spLocks noChangeShapeType="1"/>
          </p:cNvSpPr>
          <p:nvPr/>
        </p:nvSpPr>
        <p:spPr bwMode="auto">
          <a:xfrm>
            <a:off x="1908175" y="3276600"/>
            <a:ext cx="2590800" cy="0"/>
          </a:xfrm>
          <a:prstGeom prst="line">
            <a:avLst/>
          </a:prstGeom>
          <a:noFill/>
          <a:ln w="31750">
            <a:solidFill>
              <a:schemeClr val="tx1"/>
            </a:solidFill>
            <a:prstDash val="sysDot"/>
            <a:round/>
            <a:headEnd/>
            <a:tailEnd/>
          </a:ln>
        </p:spPr>
        <p:txBody>
          <a:bodyPr wrap="none" anchor="ctr"/>
          <a:lstStyle/>
          <a:p>
            <a:endParaRPr lang="en-IN"/>
          </a:p>
        </p:txBody>
      </p:sp>
      <p:sp>
        <p:nvSpPr>
          <p:cNvPr id="52236" name="Text Box 12"/>
          <p:cNvSpPr txBox="1">
            <a:spLocks noChangeArrowheads="1"/>
          </p:cNvSpPr>
          <p:nvPr/>
        </p:nvSpPr>
        <p:spPr bwMode="auto">
          <a:xfrm>
            <a:off x="914400" y="2971800"/>
            <a:ext cx="936625" cy="646331"/>
          </a:xfrm>
          <a:prstGeom prst="rect">
            <a:avLst/>
          </a:prstGeom>
          <a:noFill/>
          <a:ln w="9525">
            <a:noFill/>
            <a:miter lim="800000"/>
            <a:headEnd/>
            <a:tailEnd/>
          </a:ln>
          <a:effectLst/>
        </p:spPr>
        <p:txBody>
          <a:bodyPr>
            <a:spAutoFit/>
          </a:bodyPr>
          <a:lstStyle/>
          <a:p>
            <a:pPr algn="ctr" eaLnBrk="0" hangingPunct="0">
              <a:defRPr/>
            </a:pPr>
            <a:r>
              <a:rPr lang="en-US" sz="3600" b="1" dirty="0" err="1">
                <a:solidFill>
                  <a:schemeClr val="accent3">
                    <a:lumMod val="75000"/>
                  </a:schemeClr>
                </a:solidFill>
                <a:latin typeface="Cambria" pitchFamily="18" charset="0"/>
              </a:rPr>
              <a:t>P</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52237" name="Text Box 13"/>
          <p:cNvSpPr txBox="1">
            <a:spLocks noChangeArrowheads="1"/>
          </p:cNvSpPr>
          <p:nvPr/>
        </p:nvSpPr>
        <p:spPr bwMode="auto">
          <a:xfrm>
            <a:off x="4197350" y="5575300"/>
            <a:ext cx="668773" cy="646331"/>
          </a:xfrm>
          <a:prstGeom prst="rect">
            <a:avLst/>
          </a:prstGeom>
          <a:noFill/>
          <a:ln w="9525">
            <a:noFill/>
            <a:miter lim="800000"/>
            <a:headEnd/>
            <a:tailEnd/>
          </a:ln>
          <a:effectLst/>
        </p:spPr>
        <p:txBody>
          <a:bodyPr wrap="none">
            <a:spAutoFit/>
          </a:bodyPr>
          <a:lstStyle/>
          <a:p>
            <a:pPr algn="ctr" eaLnBrk="0" hangingPunct="0">
              <a:defRPr/>
            </a:pPr>
            <a:r>
              <a:rPr lang="en-US" sz="3600" b="1" dirty="0" err="1">
                <a:solidFill>
                  <a:schemeClr val="accent3">
                    <a:lumMod val="75000"/>
                  </a:schemeClr>
                </a:solidFill>
                <a:latin typeface="Cambria" pitchFamily="18" charset="0"/>
              </a:rPr>
              <a:t>Q</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Line 2"/>
          <p:cNvSpPr>
            <a:spLocks noChangeShapeType="1"/>
          </p:cNvSpPr>
          <p:nvPr/>
        </p:nvSpPr>
        <p:spPr bwMode="auto">
          <a:xfrm>
            <a:off x="1908175" y="1485900"/>
            <a:ext cx="0" cy="4552950"/>
          </a:xfrm>
          <a:prstGeom prst="line">
            <a:avLst/>
          </a:prstGeom>
          <a:noFill/>
          <a:ln w="38100">
            <a:solidFill>
              <a:schemeClr val="tx1"/>
            </a:solidFill>
            <a:round/>
            <a:headEnd type="triangle" w="med" len="med"/>
            <a:tailEnd/>
          </a:ln>
        </p:spPr>
        <p:txBody>
          <a:bodyPr wrap="none" anchor="ctr"/>
          <a:lstStyle/>
          <a:p>
            <a:endParaRPr lang="en-IN"/>
          </a:p>
        </p:txBody>
      </p:sp>
      <p:sp>
        <p:nvSpPr>
          <p:cNvPr id="32771" name="Line 3"/>
          <p:cNvSpPr>
            <a:spLocks noChangeShapeType="1"/>
          </p:cNvSpPr>
          <p:nvPr/>
        </p:nvSpPr>
        <p:spPr bwMode="auto">
          <a:xfrm>
            <a:off x="1905000" y="60579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53252" name="Text Box 4"/>
          <p:cNvSpPr txBox="1">
            <a:spLocks noChangeArrowheads="1"/>
          </p:cNvSpPr>
          <p:nvPr/>
        </p:nvSpPr>
        <p:spPr bwMode="auto">
          <a:xfrm>
            <a:off x="457200" y="1066800"/>
            <a:ext cx="1286185"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Price</a:t>
            </a:r>
            <a:endParaRPr lang="en-US" sz="3600" b="1" dirty="0">
              <a:solidFill>
                <a:schemeClr val="accent3">
                  <a:lumMod val="75000"/>
                </a:schemeClr>
              </a:solidFill>
              <a:latin typeface="Cambria" pitchFamily="18" charset="0"/>
            </a:endParaRPr>
          </a:p>
        </p:txBody>
      </p:sp>
      <p:sp>
        <p:nvSpPr>
          <p:cNvPr id="32773" name="Line 5"/>
          <p:cNvSpPr>
            <a:spLocks noChangeShapeType="1"/>
          </p:cNvSpPr>
          <p:nvPr/>
        </p:nvSpPr>
        <p:spPr bwMode="auto">
          <a:xfrm flipH="1">
            <a:off x="2898775" y="2095500"/>
            <a:ext cx="3429000" cy="3200400"/>
          </a:xfrm>
          <a:prstGeom prst="line">
            <a:avLst/>
          </a:prstGeom>
          <a:noFill/>
          <a:ln w="31750">
            <a:solidFill>
              <a:schemeClr val="tx1"/>
            </a:solidFill>
            <a:round/>
            <a:headEnd/>
            <a:tailEnd/>
          </a:ln>
        </p:spPr>
        <p:txBody>
          <a:bodyPr wrap="none" anchor="ctr"/>
          <a:lstStyle/>
          <a:p>
            <a:endParaRPr lang="en-IN"/>
          </a:p>
        </p:txBody>
      </p:sp>
      <p:sp>
        <p:nvSpPr>
          <p:cNvPr id="32774" name="Line 6"/>
          <p:cNvSpPr>
            <a:spLocks noChangeShapeType="1"/>
          </p:cNvSpPr>
          <p:nvPr/>
        </p:nvSpPr>
        <p:spPr bwMode="auto">
          <a:xfrm>
            <a:off x="2974975" y="2095500"/>
            <a:ext cx="3352800" cy="3505200"/>
          </a:xfrm>
          <a:prstGeom prst="line">
            <a:avLst/>
          </a:prstGeom>
          <a:noFill/>
          <a:ln w="31750">
            <a:solidFill>
              <a:schemeClr val="tx1"/>
            </a:solidFill>
            <a:round/>
            <a:headEnd/>
            <a:tailEnd/>
          </a:ln>
        </p:spPr>
        <p:txBody>
          <a:bodyPr wrap="none" anchor="ctr"/>
          <a:lstStyle/>
          <a:p>
            <a:endParaRPr lang="en-IN"/>
          </a:p>
        </p:txBody>
      </p:sp>
      <p:sp>
        <p:nvSpPr>
          <p:cNvPr id="53255" name="Text Box 7"/>
          <p:cNvSpPr txBox="1">
            <a:spLocks noChangeArrowheads="1"/>
          </p:cNvSpPr>
          <p:nvPr/>
        </p:nvSpPr>
        <p:spPr bwMode="auto">
          <a:xfrm>
            <a:off x="6297613" y="1627188"/>
            <a:ext cx="421910"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S</a:t>
            </a:r>
          </a:p>
        </p:txBody>
      </p:sp>
      <p:sp>
        <p:nvSpPr>
          <p:cNvPr id="53256" name="Text Box 8"/>
          <p:cNvSpPr txBox="1">
            <a:spLocks noChangeArrowheads="1"/>
          </p:cNvSpPr>
          <p:nvPr/>
        </p:nvSpPr>
        <p:spPr bwMode="auto">
          <a:xfrm>
            <a:off x="6276975" y="5208588"/>
            <a:ext cx="510075" cy="646331"/>
          </a:xfrm>
          <a:prstGeom prst="rect">
            <a:avLst/>
          </a:prstGeom>
          <a:noFill/>
          <a:ln w="9525">
            <a:noFill/>
            <a:miter lim="800000"/>
            <a:headEnd/>
            <a:tailEnd/>
          </a:ln>
          <a:effectLst/>
        </p:spPr>
        <p:txBody>
          <a:bodyPr wrap="none">
            <a:spAutoFit/>
          </a:bodyPr>
          <a:lstStyle/>
          <a:p>
            <a:pPr algn="ctr" eaLnBrk="0" hangingPunct="0">
              <a:defRPr/>
            </a:pPr>
            <a:r>
              <a:rPr lang="en-US" sz="3600" b="1" dirty="0" err="1">
                <a:solidFill>
                  <a:schemeClr val="accent3">
                    <a:lumMod val="75000"/>
                  </a:schemeClr>
                </a:solidFill>
                <a:latin typeface="Cambria" pitchFamily="18" charset="0"/>
              </a:rPr>
              <a:t>D</a:t>
            </a:r>
          </a:p>
        </p:txBody>
      </p:sp>
      <p:sp>
        <p:nvSpPr>
          <p:cNvPr id="53257" name="Text Box 9"/>
          <p:cNvSpPr txBox="1">
            <a:spLocks noChangeArrowheads="1"/>
          </p:cNvSpPr>
          <p:nvPr/>
        </p:nvSpPr>
        <p:spPr bwMode="auto">
          <a:xfrm>
            <a:off x="5942013" y="59817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2778" name="Line 10"/>
          <p:cNvSpPr>
            <a:spLocks noChangeShapeType="1"/>
          </p:cNvSpPr>
          <p:nvPr/>
        </p:nvSpPr>
        <p:spPr bwMode="auto">
          <a:xfrm>
            <a:off x="4575175" y="3771900"/>
            <a:ext cx="0" cy="2266950"/>
          </a:xfrm>
          <a:prstGeom prst="line">
            <a:avLst/>
          </a:prstGeom>
          <a:noFill/>
          <a:ln w="31750">
            <a:solidFill>
              <a:schemeClr val="tx1"/>
            </a:solidFill>
            <a:prstDash val="sysDot"/>
            <a:round/>
            <a:headEnd/>
            <a:tailEnd/>
          </a:ln>
        </p:spPr>
        <p:txBody>
          <a:bodyPr wrap="none" anchor="ctr"/>
          <a:lstStyle/>
          <a:p>
            <a:endParaRPr lang="en-IN"/>
          </a:p>
        </p:txBody>
      </p:sp>
      <p:sp>
        <p:nvSpPr>
          <p:cNvPr id="32779" name="Line 11"/>
          <p:cNvSpPr>
            <a:spLocks noChangeShapeType="1"/>
          </p:cNvSpPr>
          <p:nvPr/>
        </p:nvSpPr>
        <p:spPr bwMode="auto">
          <a:xfrm>
            <a:off x="1908175" y="3771900"/>
            <a:ext cx="2590800" cy="0"/>
          </a:xfrm>
          <a:prstGeom prst="line">
            <a:avLst/>
          </a:prstGeom>
          <a:noFill/>
          <a:ln w="31750">
            <a:solidFill>
              <a:schemeClr val="tx1"/>
            </a:solidFill>
            <a:prstDash val="sysDot"/>
            <a:round/>
            <a:headEnd/>
            <a:tailEnd/>
          </a:ln>
        </p:spPr>
        <p:txBody>
          <a:bodyPr wrap="none" anchor="ctr"/>
          <a:lstStyle/>
          <a:p>
            <a:endParaRPr lang="en-IN"/>
          </a:p>
        </p:txBody>
      </p:sp>
      <p:sp>
        <p:nvSpPr>
          <p:cNvPr id="53260" name="Text Box 12"/>
          <p:cNvSpPr txBox="1">
            <a:spLocks noChangeArrowheads="1"/>
          </p:cNvSpPr>
          <p:nvPr/>
        </p:nvSpPr>
        <p:spPr bwMode="auto">
          <a:xfrm>
            <a:off x="914400" y="3467100"/>
            <a:ext cx="936625" cy="646331"/>
          </a:xfrm>
          <a:prstGeom prst="rect">
            <a:avLst/>
          </a:prstGeom>
          <a:noFill/>
          <a:ln w="9525">
            <a:noFill/>
            <a:miter lim="800000"/>
            <a:headEnd/>
            <a:tailEnd/>
          </a:ln>
          <a:effectLst/>
        </p:spPr>
        <p:txBody>
          <a:bodyPr>
            <a:spAutoFit/>
          </a:bodyPr>
          <a:lstStyle/>
          <a:p>
            <a:pPr algn="ctr" eaLnBrk="0" hangingPunct="0">
              <a:defRPr/>
            </a:pPr>
            <a:r>
              <a:rPr lang="en-US" sz="3600" b="1" dirty="0" err="1">
                <a:solidFill>
                  <a:schemeClr val="accent3">
                    <a:lumMod val="75000"/>
                  </a:schemeClr>
                </a:solidFill>
                <a:latin typeface="Cambria" pitchFamily="18" charset="0"/>
              </a:rPr>
              <a:t>P</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53261" name="Text Box 13"/>
          <p:cNvSpPr txBox="1">
            <a:spLocks noChangeArrowheads="1"/>
          </p:cNvSpPr>
          <p:nvPr/>
        </p:nvSpPr>
        <p:spPr bwMode="auto">
          <a:xfrm>
            <a:off x="4197350" y="6070600"/>
            <a:ext cx="668773" cy="646331"/>
          </a:xfrm>
          <a:prstGeom prst="rect">
            <a:avLst/>
          </a:prstGeom>
          <a:noFill/>
          <a:ln w="9525">
            <a:noFill/>
            <a:miter lim="800000"/>
            <a:headEnd/>
            <a:tailEnd/>
          </a:ln>
          <a:effectLst/>
        </p:spPr>
        <p:txBody>
          <a:bodyPr wrap="none">
            <a:spAutoFit/>
          </a:bodyPr>
          <a:lstStyle/>
          <a:p>
            <a:pPr algn="ctr" eaLnBrk="0" hangingPunct="0">
              <a:defRPr/>
            </a:pPr>
            <a:r>
              <a:rPr lang="en-US" sz="3600" b="1" dirty="0" err="1">
                <a:solidFill>
                  <a:schemeClr val="accent3">
                    <a:lumMod val="75000"/>
                  </a:schemeClr>
                </a:solidFill>
                <a:latin typeface="Cambria" pitchFamily="18" charset="0"/>
              </a:rPr>
              <a:t>Q</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32782" name="Line 14"/>
          <p:cNvSpPr>
            <a:spLocks noChangeShapeType="1"/>
          </p:cNvSpPr>
          <p:nvPr/>
        </p:nvSpPr>
        <p:spPr bwMode="auto">
          <a:xfrm flipH="1">
            <a:off x="3581400" y="2705100"/>
            <a:ext cx="3429000" cy="3200400"/>
          </a:xfrm>
          <a:prstGeom prst="line">
            <a:avLst/>
          </a:prstGeom>
          <a:noFill/>
          <a:ln w="31750">
            <a:solidFill>
              <a:schemeClr val="tx1"/>
            </a:solidFill>
            <a:round/>
            <a:headEnd/>
            <a:tailEnd/>
          </a:ln>
        </p:spPr>
        <p:txBody>
          <a:bodyPr wrap="none" anchor="ctr"/>
          <a:lstStyle/>
          <a:p>
            <a:endParaRPr lang="en-IN"/>
          </a:p>
        </p:txBody>
      </p:sp>
      <p:sp>
        <p:nvSpPr>
          <p:cNvPr id="53263" name="Text Box 15"/>
          <p:cNvSpPr txBox="1">
            <a:spLocks noChangeArrowheads="1"/>
          </p:cNvSpPr>
          <p:nvPr/>
        </p:nvSpPr>
        <p:spPr bwMode="auto">
          <a:xfrm>
            <a:off x="7010400" y="2171700"/>
            <a:ext cx="553357"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S`</a:t>
            </a:r>
            <a:endParaRPr lang="en-US" sz="3600" b="1" dirty="0">
              <a:solidFill>
                <a:schemeClr val="accent3">
                  <a:lumMod val="75000"/>
                </a:schemeClr>
              </a:solidFill>
              <a:latin typeface="Cambria" pitchFamily="18" charset="0"/>
            </a:endParaRPr>
          </a:p>
        </p:txBody>
      </p:sp>
      <p:sp>
        <p:nvSpPr>
          <p:cNvPr id="32784" name="Line 16"/>
          <p:cNvSpPr>
            <a:spLocks noChangeShapeType="1"/>
          </p:cNvSpPr>
          <p:nvPr/>
        </p:nvSpPr>
        <p:spPr bwMode="auto">
          <a:xfrm>
            <a:off x="5029200" y="3467100"/>
            <a:ext cx="990600" cy="0"/>
          </a:xfrm>
          <a:prstGeom prst="line">
            <a:avLst/>
          </a:prstGeom>
          <a:noFill/>
          <a:ln w="34925">
            <a:solidFill>
              <a:schemeClr val="tx1"/>
            </a:solidFill>
            <a:round/>
            <a:headEnd/>
            <a:tailEnd type="triangle" w="med" len="med"/>
          </a:ln>
        </p:spPr>
        <p:txBody>
          <a:bodyPr/>
          <a:lstStyle/>
          <a:p>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7848600" cy="1143000"/>
          </a:xfrm>
        </p:spPr>
        <p:txBody>
          <a:bodyPr>
            <a:normAutofit/>
          </a:bodyPr>
          <a:lstStyle/>
          <a:p>
            <a:pPr algn="ctr" eaLnBrk="1" hangingPunct="1"/>
            <a:r>
              <a:rPr lang="en-US" sz="4000" b="1" dirty="0" smtClean="0">
                <a:solidFill>
                  <a:schemeClr val="accent1">
                    <a:lumMod val="75000"/>
                  </a:schemeClr>
                </a:solidFill>
              </a:rPr>
              <a:t>Profit</a:t>
            </a:r>
          </a:p>
        </p:txBody>
      </p:sp>
      <p:sp>
        <p:nvSpPr>
          <p:cNvPr id="33795" name="Rectangle 3"/>
          <p:cNvSpPr>
            <a:spLocks noGrp="1" noChangeArrowheads="1"/>
          </p:cNvSpPr>
          <p:nvPr>
            <p:ph sz="quarter" idx="1"/>
          </p:nvPr>
        </p:nvSpPr>
        <p:spPr>
          <a:xfrm>
            <a:off x="457200" y="1600200"/>
            <a:ext cx="8153400" cy="4873752"/>
          </a:xfrm>
        </p:spPr>
        <p:txBody>
          <a:bodyPr>
            <a:normAutofit/>
          </a:bodyPr>
          <a:lstStyle/>
          <a:p>
            <a:pPr eaLnBrk="1" hangingPunct="1"/>
            <a:r>
              <a:rPr lang="en-US" sz="2800" dirty="0" smtClean="0">
                <a:solidFill>
                  <a:schemeClr val="accent3">
                    <a:lumMod val="75000"/>
                  </a:schemeClr>
                </a:solidFill>
              </a:rPr>
              <a:t>With the increase in Supply, price will be driven down.</a:t>
            </a:r>
          </a:p>
          <a:p>
            <a:pPr eaLnBrk="1" hangingPunct="1"/>
            <a:r>
              <a:rPr lang="en-US" sz="2800" dirty="0" smtClean="0">
                <a:solidFill>
                  <a:schemeClr val="accent3">
                    <a:lumMod val="75000"/>
                  </a:schemeClr>
                </a:solidFill>
              </a:rPr>
              <a:t>With the lower price, profits will be driven out.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sz="quarter" idx="1"/>
          </p:nvPr>
        </p:nvSpPr>
        <p:spPr>
          <a:xfrm>
            <a:off x="609600" y="1905000"/>
            <a:ext cx="8305800" cy="5791200"/>
          </a:xfrm>
        </p:spPr>
        <p:txBody>
          <a:bodyPr/>
          <a:lstStyle/>
          <a:p>
            <a:pPr eaLnBrk="1" hangingPunct="1">
              <a:buNone/>
            </a:pPr>
            <a:r>
              <a:rPr lang="en-US" sz="2400" dirty="0" smtClean="0">
                <a:latin typeface="Times New Roman" pitchFamily="18" charset="0"/>
              </a:rPr>
              <a:t>The four distinct market models are;</a:t>
            </a:r>
          </a:p>
          <a:p>
            <a:pPr eaLnBrk="1" hangingPunct="1"/>
            <a:endParaRPr lang="en-US" sz="2400" dirty="0" smtClean="0">
              <a:latin typeface="Times New Roman" pitchFamily="18" charset="0"/>
            </a:endParaRPr>
          </a:p>
          <a:p>
            <a:pPr eaLnBrk="1" hangingPunct="1"/>
            <a:r>
              <a:rPr lang="en-US" sz="2400" dirty="0" smtClean="0">
                <a:latin typeface="Times New Roman" pitchFamily="18" charset="0"/>
              </a:rPr>
              <a:t>Perfect Competition</a:t>
            </a:r>
          </a:p>
          <a:p>
            <a:pPr eaLnBrk="1" hangingPunct="1"/>
            <a:r>
              <a:rPr lang="en-US" sz="2400" dirty="0" smtClean="0">
                <a:latin typeface="Times New Roman" pitchFamily="18" charset="0"/>
              </a:rPr>
              <a:t>Monopolistic Competition</a:t>
            </a:r>
          </a:p>
          <a:p>
            <a:pPr eaLnBrk="1" hangingPunct="1"/>
            <a:r>
              <a:rPr lang="en-US" sz="2400" dirty="0" smtClean="0">
                <a:latin typeface="Times New Roman" pitchFamily="18" charset="0"/>
              </a:rPr>
              <a:t>Oligopoly</a:t>
            </a:r>
          </a:p>
          <a:p>
            <a:pPr eaLnBrk="1" hangingPunct="1"/>
            <a:r>
              <a:rPr lang="en-US" sz="2400" dirty="0" smtClean="0">
                <a:latin typeface="Times New Roman" pitchFamily="18" charset="0"/>
              </a:rPr>
              <a:t>Pure Monopoly</a:t>
            </a:r>
          </a:p>
        </p:txBody>
      </p:sp>
      <p:sp>
        <p:nvSpPr>
          <p:cNvPr id="4099" name="Rectangle 3"/>
          <p:cNvSpPr>
            <a:spLocks noRot="1" noChangeArrowheads="1"/>
          </p:cNvSpPr>
          <p:nvPr/>
        </p:nvSpPr>
        <p:spPr bwMode="auto">
          <a:xfrm>
            <a:off x="457200" y="838200"/>
            <a:ext cx="8229600" cy="715963"/>
          </a:xfrm>
          <a:prstGeom prst="rect">
            <a:avLst/>
          </a:prstGeom>
          <a:noFill/>
          <a:ln w="9525">
            <a:noFill/>
            <a:miter lim="800000"/>
            <a:headEnd/>
            <a:tailEnd/>
          </a:ln>
        </p:spPr>
        <p:txBody>
          <a:bodyPr anchor="ctr"/>
          <a:lstStyle/>
          <a:p>
            <a:pPr algn="ctr"/>
            <a:r>
              <a:rPr lang="en-US" sz="3400" dirty="0">
                <a:solidFill>
                  <a:schemeClr val="hlink"/>
                </a:solidFill>
                <a:latin typeface="Times New Roman" pitchFamily="18" charset="0"/>
              </a:rPr>
              <a:t>MARKETS AND ITS FORMS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2"/>
          <p:cNvSpPr>
            <a:spLocks noChangeShapeType="1"/>
          </p:cNvSpPr>
          <p:nvPr/>
        </p:nvSpPr>
        <p:spPr bwMode="auto">
          <a:xfrm>
            <a:off x="1814513" y="58293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39939" name="Line 3"/>
          <p:cNvSpPr>
            <a:spLocks noChangeShapeType="1"/>
          </p:cNvSpPr>
          <p:nvPr/>
        </p:nvSpPr>
        <p:spPr bwMode="auto">
          <a:xfrm>
            <a:off x="1828800" y="3632200"/>
            <a:ext cx="4375150" cy="0"/>
          </a:xfrm>
          <a:prstGeom prst="line">
            <a:avLst/>
          </a:prstGeom>
          <a:noFill/>
          <a:ln w="31750">
            <a:solidFill>
              <a:schemeClr val="tx1"/>
            </a:solidFill>
            <a:round/>
            <a:headEnd/>
            <a:tailEnd/>
          </a:ln>
        </p:spPr>
        <p:txBody>
          <a:bodyPr wrap="none" anchor="ctr"/>
          <a:lstStyle/>
          <a:p>
            <a:endParaRPr lang="en-IN"/>
          </a:p>
        </p:txBody>
      </p:sp>
      <p:sp>
        <p:nvSpPr>
          <p:cNvPr id="39940" name="Freeform 4"/>
          <p:cNvSpPr>
            <a:spLocks/>
          </p:cNvSpPr>
          <p:nvPr/>
        </p:nvSpPr>
        <p:spPr bwMode="auto">
          <a:xfrm>
            <a:off x="2119313" y="1714500"/>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60421" name="Text Box 5"/>
          <p:cNvSpPr txBox="1">
            <a:spLocks noChangeArrowheads="1"/>
          </p:cNvSpPr>
          <p:nvPr/>
        </p:nvSpPr>
        <p:spPr bwMode="auto">
          <a:xfrm>
            <a:off x="685800" y="1371600"/>
            <a:ext cx="1286186"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Price</a:t>
            </a:r>
            <a:endParaRPr lang="en-US" sz="3600" b="1" dirty="0">
              <a:solidFill>
                <a:schemeClr val="accent3">
                  <a:lumMod val="75000"/>
                </a:schemeClr>
              </a:solidFill>
              <a:latin typeface="Cambria" pitchFamily="18" charset="0"/>
            </a:endParaRPr>
          </a:p>
        </p:txBody>
      </p:sp>
      <p:sp>
        <p:nvSpPr>
          <p:cNvPr id="60422" name="Text Box 6"/>
          <p:cNvSpPr txBox="1">
            <a:spLocks noChangeArrowheads="1"/>
          </p:cNvSpPr>
          <p:nvPr/>
        </p:nvSpPr>
        <p:spPr bwMode="auto">
          <a:xfrm>
            <a:off x="5562600" y="1193800"/>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60423" name="Text Box 7"/>
          <p:cNvSpPr txBox="1">
            <a:spLocks noChangeArrowheads="1"/>
          </p:cNvSpPr>
          <p:nvPr/>
        </p:nvSpPr>
        <p:spPr bwMode="auto">
          <a:xfrm>
            <a:off x="6180138" y="3160713"/>
            <a:ext cx="1784463" cy="1200329"/>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 </a:t>
            </a:r>
          </a:p>
          <a:p>
            <a:pPr algn="ctr" eaLnBrk="0" hangingPunct="0">
              <a:defRPr/>
            </a:pPr>
            <a:r>
              <a:rPr lang="en-US" sz="3600" b="1" dirty="0">
                <a:solidFill>
                  <a:schemeClr val="accent3">
                    <a:lumMod val="75000"/>
                  </a:schemeClr>
                </a:solidFill>
                <a:latin typeface="Cambria" pitchFamily="18" charset="0"/>
              </a:rPr>
              <a:t>  AR= P</a:t>
            </a:r>
          </a:p>
        </p:txBody>
      </p:sp>
      <p:sp>
        <p:nvSpPr>
          <p:cNvPr id="60424" name="Text Box 8"/>
          <p:cNvSpPr txBox="1">
            <a:spLocks noChangeArrowheads="1"/>
          </p:cNvSpPr>
          <p:nvPr/>
        </p:nvSpPr>
        <p:spPr bwMode="auto">
          <a:xfrm>
            <a:off x="5561013" y="58420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9945" name="Freeform 9"/>
          <p:cNvSpPr>
            <a:spLocks/>
          </p:cNvSpPr>
          <p:nvPr/>
        </p:nvSpPr>
        <p:spPr bwMode="auto">
          <a:xfrm>
            <a:off x="3109913" y="2247900"/>
            <a:ext cx="3352800" cy="1016000"/>
          </a:xfrm>
          <a:custGeom>
            <a:avLst/>
            <a:gdLst>
              <a:gd name="T0" fmla="*/ 0 w 2112"/>
              <a:gd name="T1" fmla="*/ 0 h 640"/>
              <a:gd name="T2" fmla="*/ 1935479899 w 2112"/>
              <a:gd name="T3" fmla="*/ 1572577297 h 640"/>
              <a:gd name="T4" fmla="*/ 2147483647 w 2112"/>
              <a:gd name="T5" fmla="*/ 241935007 h 640"/>
              <a:gd name="T6" fmla="*/ 0 60000 65536"/>
              <a:gd name="T7" fmla="*/ 0 60000 65536"/>
              <a:gd name="T8" fmla="*/ 0 60000 65536"/>
              <a:gd name="T9" fmla="*/ 0 w 2112"/>
              <a:gd name="T10" fmla="*/ 0 h 640"/>
              <a:gd name="T11" fmla="*/ 2112 w 2112"/>
              <a:gd name="T12" fmla="*/ 640 h 640"/>
            </a:gdLst>
            <a:ahLst/>
            <a:cxnLst>
              <a:cxn ang="T6">
                <a:pos x="T0" y="T1"/>
              </a:cxn>
              <a:cxn ang="T7">
                <a:pos x="T2" y="T3"/>
              </a:cxn>
              <a:cxn ang="T8">
                <a:pos x="T4" y="T5"/>
              </a:cxn>
            </a:cxnLst>
            <a:rect l="T9" t="T10" r="T11" b="T12"/>
            <a:pathLst>
              <a:path w="2112" h="640">
                <a:moveTo>
                  <a:pt x="0" y="0"/>
                </a:moveTo>
                <a:cubicBezTo>
                  <a:pt x="208" y="304"/>
                  <a:pt x="416" y="608"/>
                  <a:pt x="768" y="624"/>
                </a:cubicBezTo>
                <a:cubicBezTo>
                  <a:pt x="1120" y="640"/>
                  <a:pt x="1616" y="368"/>
                  <a:pt x="2112" y="96"/>
                </a:cubicBezTo>
              </a:path>
            </a:pathLst>
          </a:custGeom>
          <a:noFill/>
          <a:ln w="31750">
            <a:solidFill>
              <a:schemeClr val="tx1"/>
            </a:solidFill>
            <a:round/>
            <a:headEnd/>
            <a:tailEnd/>
          </a:ln>
        </p:spPr>
        <p:txBody>
          <a:bodyPr wrap="none" anchor="ctr"/>
          <a:lstStyle/>
          <a:p>
            <a:endParaRPr lang="en-US"/>
          </a:p>
        </p:txBody>
      </p:sp>
      <p:sp>
        <p:nvSpPr>
          <p:cNvPr id="60426" name="Text Box 10"/>
          <p:cNvSpPr txBox="1">
            <a:spLocks noChangeArrowheads="1"/>
          </p:cNvSpPr>
          <p:nvPr/>
        </p:nvSpPr>
        <p:spPr bwMode="auto">
          <a:xfrm>
            <a:off x="6400800" y="2032000"/>
            <a:ext cx="99520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ATC</a:t>
            </a:r>
          </a:p>
        </p:txBody>
      </p:sp>
      <p:sp>
        <p:nvSpPr>
          <p:cNvPr id="39947" name="Line 11"/>
          <p:cNvSpPr>
            <a:spLocks noChangeShapeType="1"/>
          </p:cNvSpPr>
          <p:nvPr/>
        </p:nvSpPr>
        <p:spPr bwMode="auto">
          <a:xfrm>
            <a:off x="4176713" y="3238500"/>
            <a:ext cx="0" cy="2590800"/>
          </a:xfrm>
          <a:prstGeom prst="line">
            <a:avLst/>
          </a:prstGeom>
          <a:noFill/>
          <a:ln w="31750">
            <a:solidFill>
              <a:schemeClr val="tx1"/>
            </a:solidFill>
            <a:prstDash val="sysDot"/>
            <a:round/>
            <a:headEnd/>
            <a:tailEnd/>
          </a:ln>
        </p:spPr>
        <p:txBody>
          <a:bodyPr wrap="none" anchor="ctr"/>
          <a:lstStyle/>
          <a:p>
            <a:endParaRPr lang="en-IN"/>
          </a:p>
        </p:txBody>
      </p:sp>
      <p:sp>
        <p:nvSpPr>
          <p:cNvPr id="60428" name="Text Box 12"/>
          <p:cNvSpPr txBox="1">
            <a:spLocks noChangeArrowheads="1"/>
          </p:cNvSpPr>
          <p:nvPr/>
        </p:nvSpPr>
        <p:spPr bwMode="auto">
          <a:xfrm>
            <a:off x="3810000" y="5867400"/>
            <a:ext cx="713657"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Q*</a:t>
            </a:r>
          </a:p>
        </p:txBody>
      </p:sp>
      <p:sp>
        <p:nvSpPr>
          <p:cNvPr id="60429" name="Rectangle 13"/>
          <p:cNvSpPr>
            <a:spLocks noChangeArrowheads="1"/>
          </p:cNvSpPr>
          <p:nvPr/>
        </p:nvSpPr>
        <p:spPr bwMode="auto">
          <a:xfrm>
            <a:off x="996950" y="3224213"/>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60430" name="Rectangle 14"/>
          <p:cNvSpPr>
            <a:spLocks noChangeArrowheads="1"/>
          </p:cNvSpPr>
          <p:nvPr/>
        </p:nvSpPr>
        <p:spPr bwMode="auto">
          <a:xfrm>
            <a:off x="1814513" y="3238500"/>
            <a:ext cx="2362200" cy="381000"/>
          </a:xfrm>
          <a:prstGeom prst="rect">
            <a:avLst/>
          </a:prstGeom>
          <a:solidFill>
            <a:schemeClr val="accent1"/>
          </a:solidFill>
          <a:ln w="9525">
            <a:solidFill>
              <a:schemeClr val="tx1"/>
            </a:solidFill>
            <a:prstDash val="sysDot"/>
            <a:miter lim="800000"/>
            <a:headEnd/>
            <a:tailEnd/>
          </a:ln>
          <a:effectLst/>
        </p:spPr>
        <p:txBody>
          <a:bodyPr wrap="none" anchor="ctr"/>
          <a:lstStyle/>
          <a:p>
            <a:pPr eaLnBrk="0" hangingPunct="0">
              <a:defRPr/>
            </a:pPr>
            <a:r>
              <a:rPr lang="en-US" dirty="0">
                <a:solidFill>
                  <a:srgbClr val="008000"/>
                </a:solidFill>
                <a:latin typeface="Times New Roman" pitchFamily="18" charset="0"/>
              </a:rPr>
              <a:t>         </a:t>
            </a:r>
            <a:r>
              <a:rPr lang="en-US" sz="3600" b="1" dirty="0">
                <a:solidFill>
                  <a:schemeClr val="accent3">
                    <a:lumMod val="75000"/>
                  </a:schemeClr>
                </a:solidFill>
                <a:latin typeface="Cambria" pitchFamily="18" charset="0"/>
              </a:rPr>
              <a:t>Loss</a:t>
            </a:r>
          </a:p>
        </p:txBody>
      </p:sp>
      <p:sp>
        <p:nvSpPr>
          <p:cNvPr id="39951" name="Line 15"/>
          <p:cNvSpPr>
            <a:spLocks noChangeShapeType="1"/>
          </p:cNvSpPr>
          <p:nvPr/>
        </p:nvSpPr>
        <p:spPr bwMode="auto">
          <a:xfrm flipH="1">
            <a:off x="1814513" y="3238500"/>
            <a:ext cx="2362200" cy="0"/>
          </a:xfrm>
          <a:prstGeom prst="line">
            <a:avLst/>
          </a:prstGeom>
          <a:noFill/>
          <a:ln w="9525">
            <a:solidFill>
              <a:schemeClr val="tx1"/>
            </a:solidFill>
            <a:prstDash val="sysDot"/>
            <a:round/>
            <a:headEnd/>
            <a:tailEnd/>
          </a:ln>
        </p:spPr>
        <p:txBody>
          <a:bodyPr wrap="none" anchor="ctr"/>
          <a:lstStyle/>
          <a:p>
            <a:endParaRPr lang="en-IN"/>
          </a:p>
        </p:txBody>
      </p:sp>
      <p:sp>
        <p:nvSpPr>
          <p:cNvPr id="39952" name="Line 16"/>
          <p:cNvSpPr>
            <a:spLocks noChangeShapeType="1"/>
          </p:cNvSpPr>
          <p:nvPr/>
        </p:nvSpPr>
        <p:spPr bwMode="auto">
          <a:xfrm>
            <a:off x="1814513" y="1943100"/>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17" name="Text Box 6"/>
          <p:cNvSpPr txBox="1">
            <a:spLocks noChangeArrowheads="1"/>
          </p:cNvSpPr>
          <p:nvPr/>
        </p:nvSpPr>
        <p:spPr bwMode="auto">
          <a:xfrm>
            <a:off x="3124200" y="152400"/>
            <a:ext cx="1125629"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1">
                    <a:lumMod val="75000"/>
                  </a:schemeClr>
                </a:solidFill>
                <a:latin typeface="Cambria" pitchFamily="18" charset="0"/>
              </a:rPr>
              <a:t>Loss</a:t>
            </a:r>
            <a:endParaRPr lang="en-US" sz="3600" b="1" dirty="0">
              <a:solidFill>
                <a:schemeClr val="accent1">
                  <a:lumMod val="75000"/>
                </a:schemeClr>
              </a:solidFill>
              <a:latin typeface="Cambria"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2"/>
          <p:cNvSpPr>
            <a:spLocks noChangeShapeType="1"/>
          </p:cNvSpPr>
          <p:nvPr/>
        </p:nvSpPr>
        <p:spPr bwMode="auto">
          <a:xfrm>
            <a:off x="1908175" y="1485900"/>
            <a:ext cx="0" cy="4552950"/>
          </a:xfrm>
          <a:prstGeom prst="line">
            <a:avLst/>
          </a:prstGeom>
          <a:noFill/>
          <a:ln w="38100">
            <a:solidFill>
              <a:schemeClr val="tx1"/>
            </a:solidFill>
            <a:round/>
            <a:headEnd type="triangle" w="med" len="med"/>
            <a:tailEnd/>
          </a:ln>
        </p:spPr>
        <p:txBody>
          <a:bodyPr wrap="none" anchor="ctr"/>
          <a:lstStyle/>
          <a:p>
            <a:endParaRPr lang="en-IN"/>
          </a:p>
        </p:txBody>
      </p:sp>
      <p:sp>
        <p:nvSpPr>
          <p:cNvPr id="40963" name="Line 3"/>
          <p:cNvSpPr>
            <a:spLocks noChangeShapeType="1"/>
          </p:cNvSpPr>
          <p:nvPr/>
        </p:nvSpPr>
        <p:spPr bwMode="auto">
          <a:xfrm>
            <a:off x="1905000" y="60579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61444" name="Text Box 4"/>
          <p:cNvSpPr txBox="1">
            <a:spLocks noChangeArrowheads="1"/>
          </p:cNvSpPr>
          <p:nvPr/>
        </p:nvSpPr>
        <p:spPr bwMode="auto">
          <a:xfrm>
            <a:off x="1373188" y="925513"/>
            <a:ext cx="1414426" cy="707886"/>
          </a:xfrm>
          <a:prstGeom prst="rect">
            <a:avLst/>
          </a:prstGeom>
          <a:noFill/>
          <a:ln w="9525">
            <a:noFill/>
            <a:miter lim="800000"/>
            <a:headEnd/>
            <a:tailEnd/>
          </a:ln>
          <a:effectLst/>
        </p:spPr>
        <p:txBody>
          <a:bodyPr wrap="none">
            <a:spAutoFit/>
          </a:bodyPr>
          <a:lstStyle/>
          <a:p>
            <a:pPr algn="ctr" eaLnBrk="0" hangingPunct="0">
              <a:defRPr/>
            </a:pPr>
            <a:r>
              <a:rPr lang="en-US" sz="4000" b="1" dirty="0">
                <a:solidFill>
                  <a:srgbClr val="008000"/>
                </a:solidFill>
                <a:effectLst>
                  <a:outerShdw blurRad="38100" dist="38100" dir="2700000" algn="tl">
                    <a:srgbClr val="000000"/>
                  </a:outerShdw>
                </a:effectLst>
                <a:latin typeface="Arial Rounded MT Bold" pitchFamily="34" charset="0"/>
              </a:rPr>
              <a:t> </a:t>
            </a:r>
            <a:r>
              <a:rPr lang="en-US" sz="3600" b="1" dirty="0">
                <a:solidFill>
                  <a:schemeClr val="accent3">
                    <a:lumMod val="75000"/>
                  </a:schemeClr>
                </a:solidFill>
                <a:latin typeface="Cambria" pitchFamily="18" charset="0"/>
              </a:rPr>
              <a:t>Price</a:t>
            </a:r>
          </a:p>
        </p:txBody>
      </p:sp>
      <p:sp>
        <p:nvSpPr>
          <p:cNvPr id="40965" name="Line 5"/>
          <p:cNvSpPr>
            <a:spLocks noChangeShapeType="1"/>
          </p:cNvSpPr>
          <p:nvPr/>
        </p:nvSpPr>
        <p:spPr bwMode="auto">
          <a:xfrm flipH="1">
            <a:off x="2898775" y="2095500"/>
            <a:ext cx="3429000" cy="3200400"/>
          </a:xfrm>
          <a:prstGeom prst="line">
            <a:avLst/>
          </a:prstGeom>
          <a:noFill/>
          <a:ln w="31750">
            <a:solidFill>
              <a:schemeClr val="tx1"/>
            </a:solidFill>
            <a:round/>
            <a:headEnd/>
            <a:tailEnd/>
          </a:ln>
        </p:spPr>
        <p:txBody>
          <a:bodyPr wrap="none" anchor="ctr"/>
          <a:lstStyle/>
          <a:p>
            <a:endParaRPr lang="en-IN"/>
          </a:p>
        </p:txBody>
      </p:sp>
      <p:sp>
        <p:nvSpPr>
          <p:cNvPr id="40966" name="Line 6"/>
          <p:cNvSpPr>
            <a:spLocks noChangeShapeType="1"/>
          </p:cNvSpPr>
          <p:nvPr/>
        </p:nvSpPr>
        <p:spPr bwMode="auto">
          <a:xfrm>
            <a:off x="2974975" y="2095500"/>
            <a:ext cx="3352800" cy="3505200"/>
          </a:xfrm>
          <a:prstGeom prst="line">
            <a:avLst/>
          </a:prstGeom>
          <a:noFill/>
          <a:ln w="31750">
            <a:solidFill>
              <a:schemeClr val="tx1"/>
            </a:solidFill>
            <a:round/>
            <a:headEnd/>
            <a:tailEnd/>
          </a:ln>
        </p:spPr>
        <p:txBody>
          <a:bodyPr wrap="none" anchor="ctr"/>
          <a:lstStyle/>
          <a:p>
            <a:endParaRPr lang="en-IN"/>
          </a:p>
        </p:txBody>
      </p:sp>
      <p:sp>
        <p:nvSpPr>
          <p:cNvPr id="61447" name="Text Box 7"/>
          <p:cNvSpPr txBox="1">
            <a:spLocks noChangeArrowheads="1"/>
          </p:cNvSpPr>
          <p:nvPr/>
        </p:nvSpPr>
        <p:spPr bwMode="auto">
          <a:xfrm>
            <a:off x="6297613" y="1627188"/>
            <a:ext cx="421910"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S</a:t>
            </a:r>
          </a:p>
        </p:txBody>
      </p:sp>
      <p:sp>
        <p:nvSpPr>
          <p:cNvPr id="61448" name="Text Box 8"/>
          <p:cNvSpPr txBox="1">
            <a:spLocks noChangeArrowheads="1"/>
          </p:cNvSpPr>
          <p:nvPr/>
        </p:nvSpPr>
        <p:spPr bwMode="auto">
          <a:xfrm>
            <a:off x="6276975" y="5208588"/>
            <a:ext cx="510075"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D</a:t>
            </a:r>
          </a:p>
        </p:txBody>
      </p:sp>
      <p:sp>
        <p:nvSpPr>
          <p:cNvPr id="61449" name="Text Box 9"/>
          <p:cNvSpPr txBox="1">
            <a:spLocks noChangeArrowheads="1"/>
          </p:cNvSpPr>
          <p:nvPr/>
        </p:nvSpPr>
        <p:spPr bwMode="auto">
          <a:xfrm>
            <a:off x="5942013" y="59817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40970" name="Line 10"/>
          <p:cNvSpPr>
            <a:spLocks noChangeShapeType="1"/>
          </p:cNvSpPr>
          <p:nvPr/>
        </p:nvSpPr>
        <p:spPr bwMode="auto">
          <a:xfrm>
            <a:off x="4575175" y="3771900"/>
            <a:ext cx="0" cy="2266950"/>
          </a:xfrm>
          <a:prstGeom prst="line">
            <a:avLst/>
          </a:prstGeom>
          <a:noFill/>
          <a:ln w="31750">
            <a:solidFill>
              <a:schemeClr val="tx1"/>
            </a:solidFill>
            <a:prstDash val="sysDot"/>
            <a:round/>
            <a:headEnd/>
            <a:tailEnd/>
          </a:ln>
        </p:spPr>
        <p:txBody>
          <a:bodyPr wrap="none" anchor="ctr"/>
          <a:lstStyle/>
          <a:p>
            <a:endParaRPr lang="en-IN"/>
          </a:p>
        </p:txBody>
      </p:sp>
      <p:sp>
        <p:nvSpPr>
          <p:cNvPr id="40971" name="Line 11"/>
          <p:cNvSpPr>
            <a:spLocks noChangeShapeType="1"/>
          </p:cNvSpPr>
          <p:nvPr/>
        </p:nvSpPr>
        <p:spPr bwMode="auto">
          <a:xfrm>
            <a:off x="1908175" y="3771900"/>
            <a:ext cx="2590800" cy="0"/>
          </a:xfrm>
          <a:prstGeom prst="line">
            <a:avLst/>
          </a:prstGeom>
          <a:noFill/>
          <a:ln w="31750">
            <a:solidFill>
              <a:schemeClr val="tx1"/>
            </a:solidFill>
            <a:prstDash val="sysDot"/>
            <a:round/>
            <a:headEnd/>
            <a:tailEnd/>
          </a:ln>
        </p:spPr>
        <p:txBody>
          <a:bodyPr wrap="none" anchor="ctr"/>
          <a:lstStyle/>
          <a:p>
            <a:endParaRPr lang="en-IN"/>
          </a:p>
        </p:txBody>
      </p:sp>
      <p:sp>
        <p:nvSpPr>
          <p:cNvPr id="61452" name="Text Box 12"/>
          <p:cNvSpPr txBox="1">
            <a:spLocks noChangeArrowheads="1"/>
          </p:cNvSpPr>
          <p:nvPr/>
        </p:nvSpPr>
        <p:spPr bwMode="auto">
          <a:xfrm>
            <a:off x="914400" y="3467100"/>
            <a:ext cx="936625" cy="646331"/>
          </a:xfrm>
          <a:prstGeom prst="rect">
            <a:avLst/>
          </a:prstGeom>
          <a:noFill/>
          <a:ln w="9525">
            <a:noFill/>
            <a:miter lim="800000"/>
            <a:headEnd/>
            <a:tailEnd/>
          </a:ln>
          <a:effectLst/>
        </p:spPr>
        <p:txBody>
          <a:bodyPr>
            <a:spAutoFit/>
          </a:bodyPr>
          <a:lstStyle/>
          <a:p>
            <a:pPr algn="ctr" eaLnBrk="0" hangingPunct="0">
              <a:defRPr/>
            </a:pPr>
            <a:r>
              <a:rPr lang="en-US" sz="3600" b="1" dirty="0" err="1">
                <a:solidFill>
                  <a:schemeClr val="accent3">
                    <a:lumMod val="75000"/>
                  </a:schemeClr>
                </a:solidFill>
                <a:latin typeface="Cambria" pitchFamily="18" charset="0"/>
              </a:rPr>
              <a:t>P</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61453" name="Text Box 13"/>
          <p:cNvSpPr txBox="1">
            <a:spLocks noChangeArrowheads="1"/>
          </p:cNvSpPr>
          <p:nvPr/>
        </p:nvSpPr>
        <p:spPr bwMode="auto">
          <a:xfrm>
            <a:off x="4197350" y="6070600"/>
            <a:ext cx="668773" cy="646331"/>
          </a:xfrm>
          <a:prstGeom prst="rect">
            <a:avLst/>
          </a:prstGeom>
          <a:noFill/>
          <a:ln w="9525">
            <a:noFill/>
            <a:miter lim="800000"/>
            <a:headEnd/>
            <a:tailEnd/>
          </a:ln>
          <a:effectLst/>
        </p:spPr>
        <p:txBody>
          <a:bodyPr wrap="none">
            <a:spAutoFit/>
          </a:bodyPr>
          <a:lstStyle/>
          <a:p>
            <a:pPr algn="ctr" eaLnBrk="0" hangingPunct="0">
              <a:defRPr/>
            </a:pPr>
            <a:r>
              <a:rPr lang="en-US" sz="3600" b="1" dirty="0" err="1">
                <a:solidFill>
                  <a:schemeClr val="accent3">
                    <a:lumMod val="75000"/>
                  </a:schemeClr>
                </a:solidFill>
                <a:latin typeface="Cambria" pitchFamily="18" charset="0"/>
              </a:rPr>
              <a:t>Q</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2"/>
          <p:cNvSpPr>
            <a:spLocks noChangeShapeType="1"/>
          </p:cNvSpPr>
          <p:nvPr/>
        </p:nvSpPr>
        <p:spPr bwMode="auto">
          <a:xfrm>
            <a:off x="1908175" y="1495425"/>
            <a:ext cx="0" cy="4552950"/>
          </a:xfrm>
          <a:prstGeom prst="line">
            <a:avLst/>
          </a:prstGeom>
          <a:noFill/>
          <a:ln w="38100">
            <a:solidFill>
              <a:schemeClr val="tx1"/>
            </a:solidFill>
            <a:round/>
            <a:headEnd type="triangle" w="med" len="med"/>
            <a:tailEnd/>
          </a:ln>
        </p:spPr>
        <p:txBody>
          <a:bodyPr wrap="none" anchor="ctr"/>
          <a:lstStyle/>
          <a:p>
            <a:endParaRPr lang="en-IN"/>
          </a:p>
        </p:txBody>
      </p:sp>
      <p:sp>
        <p:nvSpPr>
          <p:cNvPr id="41987" name="Line 3"/>
          <p:cNvSpPr>
            <a:spLocks noChangeShapeType="1"/>
          </p:cNvSpPr>
          <p:nvPr/>
        </p:nvSpPr>
        <p:spPr bwMode="auto">
          <a:xfrm>
            <a:off x="1905000" y="6067425"/>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62468" name="Text Box 4"/>
          <p:cNvSpPr txBox="1">
            <a:spLocks noChangeArrowheads="1"/>
          </p:cNvSpPr>
          <p:nvPr/>
        </p:nvSpPr>
        <p:spPr bwMode="auto">
          <a:xfrm>
            <a:off x="1373188" y="935038"/>
            <a:ext cx="1414426" cy="707886"/>
          </a:xfrm>
          <a:prstGeom prst="rect">
            <a:avLst/>
          </a:prstGeom>
          <a:noFill/>
          <a:ln w="9525">
            <a:noFill/>
            <a:miter lim="800000"/>
            <a:headEnd/>
            <a:tailEnd/>
          </a:ln>
          <a:effectLst/>
        </p:spPr>
        <p:txBody>
          <a:bodyPr wrap="none">
            <a:spAutoFit/>
          </a:bodyPr>
          <a:lstStyle/>
          <a:p>
            <a:pPr algn="ctr" eaLnBrk="0" hangingPunct="0">
              <a:defRPr/>
            </a:pPr>
            <a:r>
              <a:rPr lang="en-US" sz="4000" b="1" dirty="0">
                <a:solidFill>
                  <a:srgbClr val="008000"/>
                </a:solidFill>
                <a:effectLst>
                  <a:outerShdw blurRad="38100" dist="38100" dir="2700000" algn="tl">
                    <a:srgbClr val="000000"/>
                  </a:outerShdw>
                </a:effectLst>
                <a:latin typeface="Arial Rounded MT Bold" pitchFamily="34" charset="0"/>
              </a:rPr>
              <a:t> </a:t>
            </a:r>
            <a:r>
              <a:rPr lang="en-US" sz="3600" b="1" dirty="0">
                <a:solidFill>
                  <a:schemeClr val="accent3">
                    <a:lumMod val="75000"/>
                  </a:schemeClr>
                </a:solidFill>
                <a:latin typeface="Cambria" pitchFamily="18" charset="0"/>
              </a:rPr>
              <a:t>Price</a:t>
            </a:r>
          </a:p>
        </p:txBody>
      </p:sp>
      <p:sp>
        <p:nvSpPr>
          <p:cNvPr id="41989" name="Line 5"/>
          <p:cNvSpPr>
            <a:spLocks noChangeShapeType="1"/>
          </p:cNvSpPr>
          <p:nvPr/>
        </p:nvSpPr>
        <p:spPr bwMode="auto">
          <a:xfrm flipH="1">
            <a:off x="2898775" y="2105025"/>
            <a:ext cx="3429000" cy="3200400"/>
          </a:xfrm>
          <a:prstGeom prst="line">
            <a:avLst/>
          </a:prstGeom>
          <a:noFill/>
          <a:ln w="31750">
            <a:solidFill>
              <a:schemeClr val="tx1"/>
            </a:solidFill>
            <a:round/>
            <a:headEnd/>
            <a:tailEnd/>
          </a:ln>
        </p:spPr>
        <p:txBody>
          <a:bodyPr wrap="none" anchor="ctr"/>
          <a:lstStyle/>
          <a:p>
            <a:endParaRPr lang="en-IN"/>
          </a:p>
        </p:txBody>
      </p:sp>
      <p:sp>
        <p:nvSpPr>
          <p:cNvPr id="41990" name="Line 6"/>
          <p:cNvSpPr>
            <a:spLocks noChangeShapeType="1"/>
          </p:cNvSpPr>
          <p:nvPr/>
        </p:nvSpPr>
        <p:spPr bwMode="auto">
          <a:xfrm>
            <a:off x="2974975" y="2105025"/>
            <a:ext cx="3352800" cy="3505200"/>
          </a:xfrm>
          <a:prstGeom prst="line">
            <a:avLst/>
          </a:prstGeom>
          <a:noFill/>
          <a:ln w="31750">
            <a:solidFill>
              <a:schemeClr val="tx1"/>
            </a:solidFill>
            <a:round/>
            <a:headEnd/>
            <a:tailEnd/>
          </a:ln>
        </p:spPr>
        <p:txBody>
          <a:bodyPr wrap="none" anchor="ctr"/>
          <a:lstStyle/>
          <a:p>
            <a:endParaRPr lang="en-IN"/>
          </a:p>
        </p:txBody>
      </p:sp>
      <p:sp>
        <p:nvSpPr>
          <p:cNvPr id="62471" name="Text Box 7"/>
          <p:cNvSpPr txBox="1">
            <a:spLocks noChangeArrowheads="1"/>
          </p:cNvSpPr>
          <p:nvPr/>
        </p:nvSpPr>
        <p:spPr bwMode="auto">
          <a:xfrm>
            <a:off x="6297613" y="1636713"/>
            <a:ext cx="421910"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S</a:t>
            </a:r>
          </a:p>
        </p:txBody>
      </p:sp>
      <p:sp>
        <p:nvSpPr>
          <p:cNvPr id="62472" name="Text Box 8"/>
          <p:cNvSpPr txBox="1">
            <a:spLocks noChangeArrowheads="1"/>
          </p:cNvSpPr>
          <p:nvPr/>
        </p:nvSpPr>
        <p:spPr bwMode="auto">
          <a:xfrm>
            <a:off x="6276975" y="5218113"/>
            <a:ext cx="510075"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D</a:t>
            </a:r>
          </a:p>
        </p:txBody>
      </p:sp>
      <p:sp>
        <p:nvSpPr>
          <p:cNvPr id="62473" name="Text Box 9"/>
          <p:cNvSpPr txBox="1">
            <a:spLocks noChangeArrowheads="1"/>
          </p:cNvSpPr>
          <p:nvPr/>
        </p:nvSpPr>
        <p:spPr bwMode="auto">
          <a:xfrm>
            <a:off x="5942013" y="5991225"/>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41994" name="Line 10"/>
          <p:cNvSpPr>
            <a:spLocks noChangeShapeType="1"/>
          </p:cNvSpPr>
          <p:nvPr/>
        </p:nvSpPr>
        <p:spPr bwMode="auto">
          <a:xfrm>
            <a:off x="4575175" y="3781425"/>
            <a:ext cx="0" cy="2266950"/>
          </a:xfrm>
          <a:prstGeom prst="line">
            <a:avLst/>
          </a:prstGeom>
          <a:noFill/>
          <a:ln w="31750">
            <a:solidFill>
              <a:schemeClr val="tx1"/>
            </a:solidFill>
            <a:prstDash val="sysDot"/>
            <a:round/>
            <a:headEnd/>
            <a:tailEnd/>
          </a:ln>
        </p:spPr>
        <p:txBody>
          <a:bodyPr wrap="none" anchor="ctr"/>
          <a:lstStyle/>
          <a:p>
            <a:endParaRPr lang="en-IN"/>
          </a:p>
        </p:txBody>
      </p:sp>
      <p:sp>
        <p:nvSpPr>
          <p:cNvPr id="41995" name="Line 11"/>
          <p:cNvSpPr>
            <a:spLocks noChangeShapeType="1"/>
          </p:cNvSpPr>
          <p:nvPr/>
        </p:nvSpPr>
        <p:spPr bwMode="auto">
          <a:xfrm>
            <a:off x="1908175" y="3781425"/>
            <a:ext cx="2590800" cy="0"/>
          </a:xfrm>
          <a:prstGeom prst="line">
            <a:avLst/>
          </a:prstGeom>
          <a:noFill/>
          <a:ln w="31750">
            <a:solidFill>
              <a:schemeClr val="tx1"/>
            </a:solidFill>
            <a:prstDash val="sysDot"/>
            <a:round/>
            <a:headEnd/>
            <a:tailEnd/>
          </a:ln>
        </p:spPr>
        <p:txBody>
          <a:bodyPr wrap="none" anchor="ctr"/>
          <a:lstStyle/>
          <a:p>
            <a:endParaRPr lang="en-IN"/>
          </a:p>
        </p:txBody>
      </p:sp>
      <p:sp>
        <p:nvSpPr>
          <p:cNvPr id="62476" name="Text Box 12"/>
          <p:cNvSpPr txBox="1">
            <a:spLocks noChangeArrowheads="1"/>
          </p:cNvSpPr>
          <p:nvPr/>
        </p:nvSpPr>
        <p:spPr bwMode="auto">
          <a:xfrm>
            <a:off x="914400" y="3476625"/>
            <a:ext cx="936625" cy="646331"/>
          </a:xfrm>
          <a:prstGeom prst="rect">
            <a:avLst/>
          </a:prstGeom>
          <a:noFill/>
          <a:ln w="9525">
            <a:noFill/>
            <a:miter lim="800000"/>
            <a:headEnd/>
            <a:tailEnd/>
          </a:ln>
          <a:effectLst/>
        </p:spPr>
        <p:txBody>
          <a:bodyPr>
            <a:spAutoFit/>
          </a:bodyPr>
          <a:lstStyle/>
          <a:p>
            <a:pPr algn="ctr" eaLnBrk="0" hangingPunct="0">
              <a:defRPr/>
            </a:pPr>
            <a:r>
              <a:rPr lang="en-US" sz="3600" b="1" dirty="0" err="1">
                <a:solidFill>
                  <a:schemeClr val="accent3">
                    <a:lumMod val="75000"/>
                  </a:schemeClr>
                </a:solidFill>
                <a:latin typeface="Cambria" pitchFamily="18" charset="0"/>
              </a:rPr>
              <a:t>P</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62477" name="Text Box 13"/>
          <p:cNvSpPr txBox="1">
            <a:spLocks noChangeArrowheads="1"/>
          </p:cNvSpPr>
          <p:nvPr/>
        </p:nvSpPr>
        <p:spPr bwMode="auto">
          <a:xfrm>
            <a:off x="4197350" y="6080125"/>
            <a:ext cx="668773" cy="646331"/>
          </a:xfrm>
          <a:prstGeom prst="rect">
            <a:avLst/>
          </a:prstGeom>
          <a:noFill/>
          <a:ln w="9525">
            <a:noFill/>
            <a:miter lim="800000"/>
            <a:headEnd/>
            <a:tailEnd/>
          </a:ln>
          <a:effectLst/>
        </p:spPr>
        <p:txBody>
          <a:bodyPr wrap="none">
            <a:spAutoFit/>
          </a:bodyPr>
          <a:lstStyle/>
          <a:p>
            <a:pPr algn="ctr" eaLnBrk="0" hangingPunct="0">
              <a:defRPr/>
            </a:pPr>
            <a:r>
              <a:rPr lang="en-US" sz="3600" b="1" dirty="0" err="1">
                <a:solidFill>
                  <a:schemeClr val="accent3">
                    <a:lumMod val="75000"/>
                  </a:schemeClr>
                </a:solidFill>
                <a:latin typeface="Cambria" pitchFamily="18" charset="0"/>
              </a:rPr>
              <a:t>Q</a:t>
            </a:r>
            <a:r>
              <a:rPr lang="en-US" sz="3600" b="1" baseline="-25000" dirty="0" err="1">
                <a:solidFill>
                  <a:schemeClr val="accent3">
                    <a:lumMod val="75000"/>
                  </a:schemeClr>
                </a:solidFill>
                <a:latin typeface="Cambria" pitchFamily="18" charset="0"/>
              </a:rPr>
              <a:t>e</a:t>
            </a:r>
            <a:endParaRPr lang="en-US" sz="3600" b="1" baseline="-25000" dirty="0">
              <a:solidFill>
                <a:schemeClr val="accent3">
                  <a:lumMod val="75000"/>
                </a:schemeClr>
              </a:solidFill>
              <a:latin typeface="Cambria" pitchFamily="18" charset="0"/>
            </a:endParaRPr>
          </a:p>
        </p:txBody>
      </p:sp>
      <p:sp>
        <p:nvSpPr>
          <p:cNvPr id="41998" name="Line 14"/>
          <p:cNvSpPr>
            <a:spLocks noChangeShapeType="1"/>
          </p:cNvSpPr>
          <p:nvPr/>
        </p:nvSpPr>
        <p:spPr bwMode="auto">
          <a:xfrm flipH="1">
            <a:off x="2057400" y="1495425"/>
            <a:ext cx="3429000" cy="3200400"/>
          </a:xfrm>
          <a:prstGeom prst="line">
            <a:avLst/>
          </a:prstGeom>
          <a:noFill/>
          <a:ln w="31750">
            <a:solidFill>
              <a:schemeClr val="tx1"/>
            </a:solidFill>
            <a:round/>
            <a:headEnd/>
            <a:tailEnd/>
          </a:ln>
        </p:spPr>
        <p:txBody>
          <a:bodyPr wrap="none" anchor="ctr"/>
          <a:lstStyle/>
          <a:p>
            <a:endParaRPr lang="en-IN"/>
          </a:p>
        </p:txBody>
      </p:sp>
      <p:sp>
        <p:nvSpPr>
          <p:cNvPr id="62479" name="Text Box 15"/>
          <p:cNvSpPr txBox="1">
            <a:spLocks noChangeArrowheads="1"/>
          </p:cNvSpPr>
          <p:nvPr/>
        </p:nvSpPr>
        <p:spPr bwMode="auto">
          <a:xfrm>
            <a:off x="5562600" y="1038225"/>
            <a:ext cx="421910"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S</a:t>
            </a:r>
          </a:p>
        </p:txBody>
      </p:sp>
      <p:sp>
        <p:nvSpPr>
          <p:cNvPr id="42000" name="Line 16"/>
          <p:cNvSpPr>
            <a:spLocks noChangeShapeType="1"/>
          </p:cNvSpPr>
          <p:nvPr/>
        </p:nvSpPr>
        <p:spPr bwMode="auto">
          <a:xfrm flipH="1">
            <a:off x="4419600" y="2638425"/>
            <a:ext cx="1066800" cy="0"/>
          </a:xfrm>
          <a:prstGeom prst="line">
            <a:avLst/>
          </a:prstGeom>
          <a:noFill/>
          <a:ln w="34925">
            <a:solidFill>
              <a:schemeClr val="tx1"/>
            </a:solidFill>
            <a:round/>
            <a:headEnd/>
            <a:tailEnd type="triangle" w="med" len="med"/>
          </a:ln>
        </p:spPr>
        <p:txBody>
          <a:bodyPr/>
          <a:lstStyle/>
          <a:p>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2"/>
          <p:cNvSpPr>
            <a:spLocks noChangeShapeType="1"/>
          </p:cNvSpPr>
          <p:nvPr/>
        </p:nvSpPr>
        <p:spPr bwMode="auto">
          <a:xfrm>
            <a:off x="1814513" y="5829300"/>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39939" name="Line 3"/>
          <p:cNvSpPr>
            <a:spLocks noChangeShapeType="1"/>
          </p:cNvSpPr>
          <p:nvPr/>
        </p:nvSpPr>
        <p:spPr bwMode="auto">
          <a:xfrm>
            <a:off x="1828800" y="3632200"/>
            <a:ext cx="4375150" cy="0"/>
          </a:xfrm>
          <a:prstGeom prst="line">
            <a:avLst/>
          </a:prstGeom>
          <a:noFill/>
          <a:ln w="31750">
            <a:solidFill>
              <a:schemeClr val="tx1"/>
            </a:solidFill>
            <a:round/>
            <a:headEnd/>
            <a:tailEnd/>
          </a:ln>
        </p:spPr>
        <p:txBody>
          <a:bodyPr wrap="none" anchor="ctr"/>
          <a:lstStyle/>
          <a:p>
            <a:endParaRPr lang="en-IN"/>
          </a:p>
        </p:txBody>
      </p:sp>
      <p:sp>
        <p:nvSpPr>
          <p:cNvPr id="39940" name="Freeform 4"/>
          <p:cNvSpPr>
            <a:spLocks/>
          </p:cNvSpPr>
          <p:nvPr/>
        </p:nvSpPr>
        <p:spPr bwMode="auto">
          <a:xfrm>
            <a:off x="2119313" y="1714500"/>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60421" name="Text Box 5"/>
          <p:cNvSpPr txBox="1">
            <a:spLocks noChangeArrowheads="1"/>
          </p:cNvSpPr>
          <p:nvPr/>
        </p:nvSpPr>
        <p:spPr bwMode="auto">
          <a:xfrm>
            <a:off x="685800" y="1371600"/>
            <a:ext cx="1286186"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3">
                    <a:lumMod val="75000"/>
                  </a:schemeClr>
                </a:solidFill>
                <a:latin typeface="Cambria" pitchFamily="18" charset="0"/>
              </a:rPr>
              <a:t>Price</a:t>
            </a:r>
            <a:endParaRPr lang="en-US" sz="3600" b="1" dirty="0">
              <a:solidFill>
                <a:schemeClr val="accent3">
                  <a:lumMod val="75000"/>
                </a:schemeClr>
              </a:solidFill>
              <a:latin typeface="Cambria" pitchFamily="18" charset="0"/>
            </a:endParaRPr>
          </a:p>
        </p:txBody>
      </p:sp>
      <p:sp>
        <p:nvSpPr>
          <p:cNvPr id="60422" name="Text Box 6"/>
          <p:cNvSpPr txBox="1">
            <a:spLocks noChangeArrowheads="1"/>
          </p:cNvSpPr>
          <p:nvPr/>
        </p:nvSpPr>
        <p:spPr bwMode="auto">
          <a:xfrm>
            <a:off x="5562600" y="1193800"/>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60423" name="Text Box 7"/>
          <p:cNvSpPr txBox="1">
            <a:spLocks noChangeArrowheads="1"/>
          </p:cNvSpPr>
          <p:nvPr/>
        </p:nvSpPr>
        <p:spPr bwMode="auto">
          <a:xfrm>
            <a:off x="6180138" y="3160713"/>
            <a:ext cx="1784463" cy="1200329"/>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 </a:t>
            </a:r>
          </a:p>
          <a:p>
            <a:pPr algn="ctr" eaLnBrk="0" hangingPunct="0">
              <a:defRPr/>
            </a:pPr>
            <a:r>
              <a:rPr lang="en-US" sz="3600" b="1" dirty="0">
                <a:solidFill>
                  <a:schemeClr val="accent3">
                    <a:lumMod val="75000"/>
                  </a:schemeClr>
                </a:solidFill>
                <a:latin typeface="Cambria" pitchFamily="18" charset="0"/>
              </a:rPr>
              <a:t>  AR= P</a:t>
            </a:r>
          </a:p>
        </p:txBody>
      </p:sp>
      <p:sp>
        <p:nvSpPr>
          <p:cNvPr id="60424" name="Text Box 8"/>
          <p:cNvSpPr txBox="1">
            <a:spLocks noChangeArrowheads="1"/>
          </p:cNvSpPr>
          <p:nvPr/>
        </p:nvSpPr>
        <p:spPr bwMode="auto">
          <a:xfrm>
            <a:off x="5561013" y="58420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9945" name="Freeform 9"/>
          <p:cNvSpPr>
            <a:spLocks/>
          </p:cNvSpPr>
          <p:nvPr/>
        </p:nvSpPr>
        <p:spPr bwMode="auto">
          <a:xfrm>
            <a:off x="2942772" y="2619828"/>
            <a:ext cx="3352800" cy="1016000"/>
          </a:xfrm>
          <a:custGeom>
            <a:avLst/>
            <a:gdLst>
              <a:gd name="T0" fmla="*/ 0 w 2112"/>
              <a:gd name="T1" fmla="*/ 0 h 640"/>
              <a:gd name="T2" fmla="*/ 1935479899 w 2112"/>
              <a:gd name="T3" fmla="*/ 1572577297 h 640"/>
              <a:gd name="T4" fmla="*/ 2147483647 w 2112"/>
              <a:gd name="T5" fmla="*/ 241935007 h 640"/>
              <a:gd name="T6" fmla="*/ 0 60000 65536"/>
              <a:gd name="T7" fmla="*/ 0 60000 65536"/>
              <a:gd name="T8" fmla="*/ 0 60000 65536"/>
              <a:gd name="T9" fmla="*/ 0 w 2112"/>
              <a:gd name="T10" fmla="*/ 0 h 640"/>
              <a:gd name="T11" fmla="*/ 2112 w 2112"/>
              <a:gd name="T12" fmla="*/ 640 h 640"/>
            </a:gdLst>
            <a:ahLst/>
            <a:cxnLst>
              <a:cxn ang="T6">
                <a:pos x="T0" y="T1"/>
              </a:cxn>
              <a:cxn ang="T7">
                <a:pos x="T2" y="T3"/>
              </a:cxn>
              <a:cxn ang="T8">
                <a:pos x="T4" y="T5"/>
              </a:cxn>
            </a:cxnLst>
            <a:rect l="T9" t="T10" r="T11" b="T12"/>
            <a:pathLst>
              <a:path w="2112" h="640">
                <a:moveTo>
                  <a:pt x="0" y="0"/>
                </a:moveTo>
                <a:cubicBezTo>
                  <a:pt x="208" y="304"/>
                  <a:pt x="416" y="608"/>
                  <a:pt x="768" y="624"/>
                </a:cubicBezTo>
                <a:cubicBezTo>
                  <a:pt x="1120" y="640"/>
                  <a:pt x="1616" y="368"/>
                  <a:pt x="2112" y="96"/>
                </a:cubicBezTo>
              </a:path>
            </a:pathLst>
          </a:custGeom>
          <a:noFill/>
          <a:ln w="31750">
            <a:solidFill>
              <a:schemeClr val="tx1"/>
            </a:solidFill>
            <a:round/>
            <a:headEnd/>
            <a:tailEnd/>
          </a:ln>
        </p:spPr>
        <p:txBody>
          <a:bodyPr wrap="none" anchor="ctr"/>
          <a:lstStyle/>
          <a:p>
            <a:endParaRPr lang="en-US"/>
          </a:p>
        </p:txBody>
      </p:sp>
      <p:sp>
        <p:nvSpPr>
          <p:cNvPr id="60426" name="Text Box 10"/>
          <p:cNvSpPr txBox="1">
            <a:spLocks noChangeArrowheads="1"/>
          </p:cNvSpPr>
          <p:nvPr/>
        </p:nvSpPr>
        <p:spPr bwMode="auto">
          <a:xfrm>
            <a:off x="6400800" y="2032000"/>
            <a:ext cx="99520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ATC</a:t>
            </a:r>
          </a:p>
        </p:txBody>
      </p:sp>
      <p:sp>
        <p:nvSpPr>
          <p:cNvPr id="39947" name="Line 11"/>
          <p:cNvSpPr>
            <a:spLocks noChangeShapeType="1"/>
          </p:cNvSpPr>
          <p:nvPr/>
        </p:nvSpPr>
        <p:spPr bwMode="auto">
          <a:xfrm flipH="1">
            <a:off x="4162198" y="3581400"/>
            <a:ext cx="45719" cy="2247900"/>
          </a:xfrm>
          <a:prstGeom prst="line">
            <a:avLst/>
          </a:prstGeom>
          <a:noFill/>
          <a:ln w="31750">
            <a:solidFill>
              <a:schemeClr val="tx1"/>
            </a:solidFill>
            <a:prstDash val="sysDot"/>
            <a:round/>
            <a:headEnd/>
            <a:tailEnd/>
          </a:ln>
        </p:spPr>
        <p:txBody>
          <a:bodyPr wrap="none" anchor="ctr"/>
          <a:lstStyle/>
          <a:p>
            <a:endParaRPr lang="en-IN"/>
          </a:p>
        </p:txBody>
      </p:sp>
      <p:sp>
        <p:nvSpPr>
          <p:cNvPr id="60428" name="Text Box 12"/>
          <p:cNvSpPr txBox="1">
            <a:spLocks noChangeArrowheads="1"/>
          </p:cNvSpPr>
          <p:nvPr/>
        </p:nvSpPr>
        <p:spPr bwMode="auto">
          <a:xfrm>
            <a:off x="3810000" y="5867400"/>
            <a:ext cx="713657"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Q*</a:t>
            </a:r>
          </a:p>
        </p:txBody>
      </p:sp>
      <p:sp>
        <p:nvSpPr>
          <p:cNvPr id="60429" name="Rectangle 13"/>
          <p:cNvSpPr>
            <a:spLocks noChangeArrowheads="1"/>
          </p:cNvSpPr>
          <p:nvPr/>
        </p:nvSpPr>
        <p:spPr bwMode="auto">
          <a:xfrm>
            <a:off x="996950" y="3224213"/>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39952" name="Line 16"/>
          <p:cNvSpPr>
            <a:spLocks noChangeShapeType="1"/>
          </p:cNvSpPr>
          <p:nvPr/>
        </p:nvSpPr>
        <p:spPr bwMode="auto">
          <a:xfrm>
            <a:off x="1814513" y="1943100"/>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17" name="Text Box 6"/>
          <p:cNvSpPr txBox="1">
            <a:spLocks noChangeArrowheads="1"/>
          </p:cNvSpPr>
          <p:nvPr/>
        </p:nvSpPr>
        <p:spPr bwMode="auto">
          <a:xfrm>
            <a:off x="3124200" y="152400"/>
            <a:ext cx="3085781" cy="646331"/>
          </a:xfrm>
          <a:prstGeom prst="rect">
            <a:avLst/>
          </a:prstGeom>
          <a:noFill/>
          <a:ln w="9525">
            <a:noFill/>
            <a:miter lim="800000"/>
            <a:headEnd/>
            <a:tailEnd/>
          </a:ln>
          <a:effectLst/>
        </p:spPr>
        <p:txBody>
          <a:bodyPr wrap="none">
            <a:spAutoFit/>
          </a:bodyPr>
          <a:lstStyle/>
          <a:p>
            <a:pPr algn="ctr" eaLnBrk="0" hangingPunct="0">
              <a:defRPr/>
            </a:pPr>
            <a:r>
              <a:rPr lang="en-US" sz="3600" b="1" dirty="0" smtClean="0">
                <a:solidFill>
                  <a:schemeClr val="accent1">
                    <a:lumMod val="75000"/>
                  </a:schemeClr>
                </a:solidFill>
                <a:latin typeface="Cambria" pitchFamily="18" charset="0"/>
              </a:rPr>
              <a:t>Normal profit</a:t>
            </a:r>
            <a:endParaRPr lang="en-US" sz="3600" b="1" dirty="0">
              <a:solidFill>
                <a:schemeClr val="accent1">
                  <a:lumMod val="75000"/>
                </a:schemeClr>
              </a:solidFill>
              <a:latin typeface="Cambr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a:bodyPr>
          <a:lstStyle/>
          <a:p>
            <a:pPr algn="ctr" eaLnBrk="1" hangingPunct="1"/>
            <a:r>
              <a:rPr lang="en-US" b="1" dirty="0" err="1" smtClean="0">
                <a:solidFill>
                  <a:schemeClr val="accent1">
                    <a:lumMod val="75000"/>
                  </a:schemeClr>
                </a:solidFill>
                <a:effectLst>
                  <a:outerShdw blurRad="38100" dist="38100" dir="2700000" algn="tl">
                    <a:srgbClr val="000000">
                      <a:alpha val="43137"/>
                    </a:srgbClr>
                  </a:outerShdw>
                </a:effectLst>
              </a:rPr>
              <a:t>Summarise</a:t>
            </a:r>
            <a:r>
              <a:rPr lang="en-US" dirty="0" smtClean="0"/>
              <a:t/>
            </a:r>
            <a:br>
              <a:rPr lang="en-US" dirty="0" smtClean="0"/>
            </a:br>
            <a:endParaRPr lang="en-US" dirty="0" smtClean="0"/>
          </a:p>
        </p:txBody>
      </p:sp>
      <p:sp>
        <p:nvSpPr>
          <p:cNvPr id="43011" name="Rectangle 3"/>
          <p:cNvSpPr>
            <a:spLocks noGrp="1" noChangeArrowheads="1"/>
          </p:cNvSpPr>
          <p:nvPr>
            <p:ph sz="quarter" idx="1"/>
          </p:nvPr>
        </p:nvSpPr>
        <p:spPr/>
        <p:txBody>
          <a:bodyPr>
            <a:normAutofit/>
          </a:bodyPr>
          <a:lstStyle/>
          <a:p>
            <a:pPr algn="just" eaLnBrk="1" hangingPunct="1"/>
            <a:r>
              <a:rPr lang="en-US" b="1" dirty="0" smtClean="0">
                <a:solidFill>
                  <a:schemeClr val="accent3">
                    <a:lumMod val="75000"/>
                  </a:schemeClr>
                </a:solidFill>
              </a:rPr>
              <a:t>Firm is in equilibrium when MC =MR</a:t>
            </a:r>
          </a:p>
          <a:p>
            <a:pPr algn="just" eaLnBrk="1" hangingPunct="1"/>
            <a:endParaRPr lang="en-US" b="1" dirty="0" smtClean="0">
              <a:solidFill>
                <a:schemeClr val="accent3">
                  <a:lumMod val="75000"/>
                </a:schemeClr>
              </a:solidFill>
            </a:endParaRPr>
          </a:p>
          <a:p>
            <a:pPr algn="just" eaLnBrk="1" hangingPunct="1"/>
            <a:r>
              <a:rPr lang="en-US" b="1" dirty="0" smtClean="0">
                <a:solidFill>
                  <a:schemeClr val="accent3">
                    <a:lumMod val="75000"/>
                  </a:schemeClr>
                </a:solidFill>
              </a:rPr>
              <a:t>Firm maximizes the profit when the price exceeds the AC.</a:t>
            </a:r>
          </a:p>
          <a:p>
            <a:pPr algn="just" eaLnBrk="1" hangingPunct="1"/>
            <a:endParaRPr lang="en-US" b="1" dirty="0" smtClean="0">
              <a:solidFill>
                <a:schemeClr val="accent3">
                  <a:lumMod val="75000"/>
                </a:schemeClr>
              </a:solidFill>
            </a:endParaRPr>
          </a:p>
          <a:p>
            <a:pPr algn="just" eaLnBrk="1" hangingPunct="1"/>
            <a:r>
              <a:rPr lang="en-US" b="1" dirty="0" smtClean="0">
                <a:solidFill>
                  <a:schemeClr val="accent3">
                    <a:lumMod val="75000"/>
                  </a:schemeClr>
                </a:solidFill>
              </a:rPr>
              <a:t>In the short run firms earn either supernormal profits(when AR exceeds AC),losses(when AC exceeds the AR)or will be forced to shut down(when AR falls short of AVC)</a:t>
            </a:r>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7467600" cy="944562"/>
          </a:xfrm>
        </p:spPr>
        <p:txBody>
          <a:bodyPr/>
          <a:lstStyle/>
          <a:p>
            <a:pPr algn="ctr" eaLnBrk="1" hangingPunct="1"/>
            <a:r>
              <a:rPr lang="en-US" dirty="0" smtClean="0">
                <a:solidFill>
                  <a:schemeClr val="accent1">
                    <a:lumMod val="75000"/>
                  </a:schemeClr>
                </a:solidFill>
              </a:rPr>
              <a:t>Long Run Equilibrium </a:t>
            </a:r>
          </a:p>
        </p:txBody>
      </p:sp>
      <p:sp>
        <p:nvSpPr>
          <p:cNvPr id="44035" name="Rectangle 3"/>
          <p:cNvSpPr>
            <a:spLocks noGrp="1" noChangeArrowheads="1"/>
          </p:cNvSpPr>
          <p:nvPr>
            <p:ph sz="quarter" idx="1"/>
          </p:nvPr>
        </p:nvSpPr>
        <p:spPr/>
        <p:txBody>
          <a:bodyPr>
            <a:normAutofit/>
          </a:bodyPr>
          <a:lstStyle/>
          <a:p>
            <a:pPr algn="just" eaLnBrk="1" hangingPunct="1"/>
            <a:r>
              <a:rPr lang="en-US" dirty="0" smtClean="0">
                <a:solidFill>
                  <a:schemeClr val="accent3">
                    <a:lumMod val="75000"/>
                  </a:schemeClr>
                </a:solidFill>
              </a:rPr>
              <a:t>Long run shows the entry and exit of the firms into the industry. If firms make supernormal profits in the SR, new firms will enter the industry till the excess profits get wiped out.</a:t>
            </a:r>
          </a:p>
          <a:p>
            <a:pPr algn="just" eaLnBrk="1" hangingPunct="1"/>
            <a:endParaRPr lang="en-US" dirty="0" smtClean="0">
              <a:solidFill>
                <a:schemeClr val="accent3">
                  <a:lumMod val="75000"/>
                </a:schemeClr>
              </a:solidFill>
            </a:endParaRPr>
          </a:p>
          <a:p>
            <a:pPr algn="just" eaLnBrk="1" hangingPunct="1"/>
            <a:r>
              <a:rPr lang="en-US" dirty="0" smtClean="0">
                <a:solidFill>
                  <a:schemeClr val="accent3">
                    <a:lumMod val="75000"/>
                  </a:schemeClr>
                </a:solidFill>
              </a:rPr>
              <a:t>Similarly, If firms are making losses, existing firms will quit the industry so that the remaining ones will be able to make at least normal profits.</a:t>
            </a:r>
          </a:p>
          <a:p>
            <a:pPr algn="just" eaLnBrk="1" hangingPunct="1"/>
            <a:r>
              <a:rPr lang="en-US" dirty="0" smtClean="0">
                <a:solidFill>
                  <a:schemeClr val="accent3">
                    <a:lumMod val="75000"/>
                  </a:schemeClr>
                </a:solidFill>
              </a:rPr>
              <a:t>Thus, under long run, firm and industry under perfectly competitive market will earn only normal profits.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533400"/>
            <a:ext cx="8686800" cy="715963"/>
          </a:xfrm>
        </p:spPr>
        <p:txBody>
          <a:bodyPr>
            <a:normAutofit fontScale="90000"/>
          </a:bodyPr>
          <a:lstStyle/>
          <a:p>
            <a:r>
              <a:rPr lang="en-US" sz="3400" dirty="0" smtClean="0">
                <a:solidFill>
                  <a:schemeClr val="hlink"/>
                </a:solidFill>
              </a:rPr>
              <a:t>PERFECT COMPETITION -  </a:t>
            </a:r>
            <a:r>
              <a:rPr lang="en-US" sz="3600" dirty="0" smtClean="0">
                <a:solidFill>
                  <a:schemeClr val="hlink"/>
                </a:solidFill>
                <a:latin typeface="Times New Roman" pitchFamily="18" charset="0"/>
              </a:rPr>
              <a:t>Characteristics</a:t>
            </a:r>
            <a:endParaRPr lang="en-US" sz="3400" dirty="0" smtClean="0">
              <a:solidFill>
                <a:schemeClr val="hlink"/>
              </a:solidFill>
            </a:endParaRPr>
          </a:p>
        </p:txBody>
      </p:sp>
      <p:sp>
        <p:nvSpPr>
          <p:cNvPr id="5123" name="Rectangle 3"/>
          <p:cNvSpPr>
            <a:spLocks noGrp="1" noChangeArrowheads="1"/>
          </p:cNvSpPr>
          <p:nvPr>
            <p:ph sz="quarter" idx="1"/>
          </p:nvPr>
        </p:nvSpPr>
        <p:spPr>
          <a:xfrm>
            <a:off x="304800" y="1066800"/>
            <a:ext cx="8610600" cy="4038600"/>
          </a:xfrm>
        </p:spPr>
        <p:txBody>
          <a:bodyPr>
            <a:normAutofit/>
          </a:bodyPr>
          <a:lstStyle/>
          <a:p>
            <a:pPr algn="just" eaLnBrk="1" hangingPunct="1">
              <a:buFont typeface="Wingdings" pitchFamily="2" charset="2"/>
              <a:buNone/>
            </a:pPr>
            <a:endParaRPr lang="en-US" dirty="0" smtClean="0">
              <a:latin typeface="Times New Roman" pitchFamily="18" charset="0"/>
            </a:endParaRPr>
          </a:p>
          <a:p>
            <a:pPr algn="just" eaLnBrk="1" hangingPunct="1"/>
            <a:endParaRPr lang="en-US" dirty="0" smtClean="0">
              <a:solidFill>
                <a:schemeClr val="hlink"/>
              </a:solidFill>
              <a:latin typeface="Times New Roman" pitchFamily="18" charset="0"/>
            </a:endParaRPr>
          </a:p>
          <a:p>
            <a:pPr algn="just" eaLnBrk="1" hangingPunct="1"/>
            <a:r>
              <a:rPr lang="en-US" dirty="0" smtClean="0">
                <a:latin typeface="Times New Roman" pitchFamily="18" charset="0"/>
              </a:rPr>
              <a:t>Large number of Buyers and Sellers</a:t>
            </a:r>
          </a:p>
          <a:p>
            <a:pPr algn="just" eaLnBrk="1" hangingPunct="1"/>
            <a:r>
              <a:rPr lang="en-US" dirty="0" smtClean="0">
                <a:latin typeface="Times New Roman" pitchFamily="18" charset="0"/>
              </a:rPr>
              <a:t>Standardized/Homogeneous Product</a:t>
            </a:r>
          </a:p>
          <a:p>
            <a:pPr algn="just" eaLnBrk="1" hangingPunct="1"/>
            <a:r>
              <a:rPr lang="en-US" dirty="0" smtClean="0">
                <a:latin typeface="Times New Roman" pitchFamily="18" charset="0"/>
              </a:rPr>
              <a:t>Price Takers</a:t>
            </a:r>
          </a:p>
          <a:p>
            <a:pPr algn="just" eaLnBrk="1" hangingPunct="1"/>
            <a:r>
              <a:rPr lang="en-US" dirty="0" smtClean="0">
                <a:latin typeface="Times New Roman" pitchFamily="18" charset="0"/>
              </a:rPr>
              <a:t>Free Entry and Exit</a:t>
            </a:r>
          </a:p>
          <a:p>
            <a:pPr algn="just" eaLnBrk="1" hangingPunct="1"/>
            <a:r>
              <a:rPr lang="en-US" dirty="0" smtClean="0">
                <a:latin typeface="Times New Roman" pitchFamily="18" charset="0"/>
              </a:rPr>
              <a:t>Perfect knowledge about the market condition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457200"/>
            <a:ext cx="8216900" cy="1066800"/>
          </a:xfrm>
        </p:spPr>
        <p:txBody>
          <a:bodyPr>
            <a:normAutofit/>
          </a:bodyPr>
          <a:lstStyle/>
          <a:p>
            <a:pPr algn="ctr" eaLnBrk="1" hangingPunct="1"/>
            <a:r>
              <a:rPr lang="en-US" sz="2900" b="1" dirty="0" smtClean="0">
                <a:solidFill>
                  <a:schemeClr val="hlink"/>
                </a:solidFill>
              </a:rPr>
              <a:t>EQUILIBRIUM OF A PRICE TAKER FIRM IN SHORT RUN</a:t>
            </a:r>
          </a:p>
        </p:txBody>
      </p:sp>
      <p:sp>
        <p:nvSpPr>
          <p:cNvPr id="6147" name="Rectangle 3"/>
          <p:cNvSpPr>
            <a:spLocks noGrp="1" noChangeArrowheads="1"/>
          </p:cNvSpPr>
          <p:nvPr>
            <p:ph sz="quarter" idx="1"/>
          </p:nvPr>
        </p:nvSpPr>
        <p:spPr>
          <a:xfrm>
            <a:off x="304800" y="1981200"/>
            <a:ext cx="8610600" cy="3657600"/>
          </a:xfrm>
        </p:spPr>
        <p:txBody>
          <a:bodyPr/>
          <a:lstStyle/>
          <a:p>
            <a:pPr algn="just" eaLnBrk="1" hangingPunct="1"/>
            <a:r>
              <a:rPr lang="en-US" sz="2400" dirty="0" smtClean="0">
                <a:latin typeface="Times New Roman" pitchFamily="18" charset="0"/>
              </a:rPr>
              <a:t>In short run the number of firms is fixed in the industry and firms can only change its output level by changing the variable cost.</a:t>
            </a:r>
          </a:p>
          <a:p>
            <a:pPr algn="just" eaLnBrk="1" hangingPunct="1"/>
            <a:endParaRPr lang="en-US" sz="2400" dirty="0" smtClean="0">
              <a:latin typeface="Times New Roman" pitchFamily="18" charset="0"/>
            </a:endParaRPr>
          </a:p>
          <a:p>
            <a:pPr algn="just" eaLnBrk="1" hangingPunct="1"/>
            <a:r>
              <a:rPr lang="en-US" sz="2400" dirty="0" smtClean="0">
                <a:latin typeface="Times New Roman" pitchFamily="18" charset="0"/>
              </a:rPr>
              <a:t>A Firm’s equilibrium point can be ascertained by the following two ways.</a:t>
            </a:r>
          </a:p>
          <a:p>
            <a:pPr algn="just" eaLnBrk="1" hangingPunct="1"/>
            <a:endParaRPr lang="en-US" sz="2400" dirty="0" smtClean="0">
              <a:latin typeface="Times New Roman" pitchFamily="18" charset="0"/>
            </a:endParaRPr>
          </a:p>
          <a:p>
            <a:pPr algn="just" eaLnBrk="1" hangingPunct="1"/>
            <a:r>
              <a:rPr lang="en-US" sz="2400" dirty="0" smtClean="0">
                <a:latin typeface="Times New Roman" pitchFamily="18" charset="0"/>
              </a:rPr>
              <a:t>Total Revenue &amp; Total Cost Approach</a:t>
            </a:r>
          </a:p>
          <a:p>
            <a:pPr algn="just" eaLnBrk="1" hangingPunct="1"/>
            <a:r>
              <a:rPr lang="en-US" sz="2400" dirty="0" smtClean="0">
                <a:latin typeface="Times New Roman" pitchFamily="18" charset="0"/>
              </a:rPr>
              <a:t>Marginal Revenue &amp; Marginal Cost Approach</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sz="quarter" idx="1"/>
          </p:nvPr>
        </p:nvSpPr>
        <p:spPr>
          <a:xfrm>
            <a:off x="304800" y="1752600"/>
            <a:ext cx="8610600" cy="5562600"/>
          </a:xfrm>
        </p:spPr>
        <p:txBody>
          <a:bodyPr/>
          <a:lstStyle/>
          <a:p>
            <a:pPr algn="just" eaLnBrk="1" hangingPunct="1"/>
            <a:r>
              <a:rPr lang="en-US" sz="2400" dirty="0" smtClean="0">
                <a:latin typeface="Times New Roman" pitchFamily="18" charset="0"/>
              </a:rPr>
              <a:t>A firm is in equilibrium and earns maximum profit when the difference between TR and TC is highest.</a:t>
            </a:r>
          </a:p>
          <a:p>
            <a:pPr algn="just" eaLnBrk="1" hangingPunct="1"/>
            <a:endParaRPr lang="en-US" sz="2400" dirty="0" smtClean="0">
              <a:latin typeface="Times New Roman" pitchFamily="18" charset="0"/>
            </a:endParaRPr>
          </a:p>
          <a:p>
            <a:pPr algn="just" eaLnBrk="1" hangingPunct="1"/>
            <a:r>
              <a:rPr lang="en-US" sz="2400" dirty="0" smtClean="0">
                <a:latin typeface="Times New Roman" pitchFamily="18" charset="0"/>
              </a:rPr>
              <a:t>At any point, where TR touches TC curve, it will be a Break-even point and here firm will earn Normal Profit.</a:t>
            </a:r>
          </a:p>
          <a:p>
            <a:pPr algn="just" eaLnBrk="1" hangingPunct="1"/>
            <a:endParaRPr lang="en-US" sz="2400" dirty="0" smtClean="0">
              <a:latin typeface="Times New Roman" pitchFamily="18" charset="0"/>
            </a:endParaRPr>
          </a:p>
          <a:p>
            <a:pPr algn="just" eaLnBrk="1" hangingPunct="1"/>
            <a:r>
              <a:rPr lang="en-US" sz="2400" dirty="0" smtClean="0">
                <a:latin typeface="Times New Roman" pitchFamily="18" charset="0"/>
              </a:rPr>
              <a:t>Normal profit does not mean Economic profit.</a:t>
            </a:r>
          </a:p>
        </p:txBody>
      </p:sp>
      <p:sp>
        <p:nvSpPr>
          <p:cNvPr id="7171" name="Rectangle 3"/>
          <p:cNvSpPr>
            <a:spLocks noRot="1" noChangeArrowheads="1"/>
          </p:cNvSpPr>
          <p:nvPr/>
        </p:nvSpPr>
        <p:spPr bwMode="auto">
          <a:xfrm>
            <a:off x="457200" y="198438"/>
            <a:ext cx="8229600" cy="1173162"/>
          </a:xfrm>
          <a:prstGeom prst="rect">
            <a:avLst/>
          </a:prstGeom>
          <a:noFill/>
          <a:ln w="9525">
            <a:noFill/>
            <a:miter lim="800000"/>
            <a:headEnd/>
            <a:tailEnd/>
          </a:ln>
        </p:spPr>
        <p:txBody>
          <a:bodyPr anchor="ctr"/>
          <a:lstStyle/>
          <a:p>
            <a:pPr algn="ctr"/>
            <a:r>
              <a:rPr lang="en-US" sz="2900" b="1" dirty="0">
                <a:solidFill>
                  <a:schemeClr val="hlink"/>
                </a:solidFill>
                <a:latin typeface="Times New Roman" pitchFamily="18" charset="0"/>
              </a:rPr>
              <a:t>EQUILIBRIUM OF A PRICE TAKER FIRM IN SHORT RUN “TR &amp; TC APPROACH”</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277813"/>
            <a:ext cx="8686800" cy="1143000"/>
          </a:xfrm>
        </p:spPr>
        <p:txBody>
          <a:bodyPr anchor="ctr">
            <a:normAutofit/>
          </a:bodyPr>
          <a:lstStyle/>
          <a:p>
            <a:pPr eaLnBrk="1" hangingPunct="1"/>
            <a:r>
              <a:rPr lang="en-US" sz="3200" b="1" dirty="0" smtClean="0">
                <a:solidFill>
                  <a:schemeClr val="accent1">
                    <a:lumMod val="75000"/>
                  </a:schemeClr>
                </a:solidFill>
              </a:rPr>
              <a:t>Perfect Competition: Price &amp; Revenue </a:t>
            </a:r>
          </a:p>
        </p:txBody>
      </p:sp>
      <p:graphicFrame>
        <p:nvGraphicFramePr>
          <p:cNvPr id="18477" name="Group 45"/>
          <p:cNvGraphicFramePr>
            <a:graphicFrameLocks noGrp="1"/>
          </p:cNvGraphicFramePr>
          <p:nvPr>
            <p:ph type="tbl" idx="1"/>
          </p:nvPr>
        </p:nvGraphicFramePr>
        <p:xfrm>
          <a:off x="457200" y="1719263"/>
          <a:ext cx="8229600" cy="4425125"/>
        </p:xfrm>
        <a:graphic>
          <a:graphicData uri="http://schemas.openxmlformats.org/drawingml/2006/table">
            <a:tbl>
              <a:tblPr/>
              <a:tblGrid>
                <a:gridCol w="1646238"/>
                <a:gridCol w="1646237"/>
                <a:gridCol w="1644650"/>
                <a:gridCol w="1646238"/>
                <a:gridCol w="1646237"/>
              </a:tblGrid>
              <a:tr h="8826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No:</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Output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Price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Total Revenue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Average Revenue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Marginal Revenue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_</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10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57" name="Text Box 41"/>
          <p:cNvSpPr txBox="1">
            <a:spLocks noChangeArrowheads="1"/>
          </p:cNvSpPr>
          <p:nvPr/>
        </p:nvSpPr>
        <p:spPr bwMode="auto">
          <a:xfrm>
            <a:off x="1203325" y="6280150"/>
            <a:ext cx="6516528" cy="369332"/>
          </a:xfrm>
          <a:prstGeom prst="rect">
            <a:avLst/>
          </a:prstGeom>
          <a:noFill/>
          <a:ln w="9525">
            <a:noFill/>
            <a:miter lim="800000"/>
            <a:headEnd/>
            <a:tailEnd/>
          </a:ln>
        </p:spPr>
        <p:txBody>
          <a:bodyPr wrap="none">
            <a:spAutoFit/>
          </a:bodyPr>
          <a:lstStyle/>
          <a:p>
            <a:pPr eaLnBrk="0" hangingPunct="0"/>
            <a:r>
              <a:rPr lang="en-US" b="1" dirty="0" smtClean="0">
                <a:latin typeface="Verdana" pitchFamily="34" charset="0"/>
              </a:rPr>
              <a:t>Hence, under </a:t>
            </a:r>
            <a:r>
              <a:rPr lang="en-US" b="1" dirty="0">
                <a:latin typeface="Verdana" pitchFamily="34" charset="0"/>
              </a:rPr>
              <a:t>perfect competition, Price=AR=MR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1901825" y="1685925"/>
            <a:ext cx="0" cy="3886200"/>
          </a:xfrm>
          <a:prstGeom prst="line">
            <a:avLst/>
          </a:prstGeom>
          <a:noFill/>
          <a:ln w="31750">
            <a:solidFill>
              <a:schemeClr val="tx1"/>
            </a:solidFill>
            <a:round/>
            <a:headEnd type="triangle" w="med" len="med"/>
            <a:tailEnd/>
          </a:ln>
        </p:spPr>
        <p:txBody>
          <a:bodyPr wrap="none" anchor="ctr"/>
          <a:lstStyle/>
          <a:p>
            <a:endParaRPr lang="en-IN"/>
          </a:p>
        </p:txBody>
      </p:sp>
      <p:sp>
        <p:nvSpPr>
          <p:cNvPr id="11267" name="Line 3"/>
          <p:cNvSpPr>
            <a:spLocks noChangeShapeType="1"/>
          </p:cNvSpPr>
          <p:nvPr/>
        </p:nvSpPr>
        <p:spPr bwMode="auto">
          <a:xfrm>
            <a:off x="1901825" y="5572125"/>
            <a:ext cx="5029200" cy="0"/>
          </a:xfrm>
          <a:prstGeom prst="line">
            <a:avLst/>
          </a:prstGeom>
          <a:noFill/>
          <a:ln w="31750">
            <a:solidFill>
              <a:schemeClr val="tx1"/>
            </a:solidFill>
            <a:round/>
            <a:headEnd/>
            <a:tailEnd type="triangle" w="med" len="med"/>
          </a:ln>
        </p:spPr>
        <p:txBody>
          <a:bodyPr wrap="none" anchor="ctr"/>
          <a:lstStyle/>
          <a:p>
            <a:endParaRPr lang="en-IN"/>
          </a:p>
        </p:txBody>
      </p:sp>
      <p:sp>
        <p:nvSpPr>
          <p:cNvPr id="11268" name="Text Box 4"/>
          <p:cNvSpPr txBox="1">
            <a:spLocks noChangeArrowheads="1"/>
          </p:cNvSpPr>
          <p:nvPr/>
        </p:nvSpPr>
        <p:spPr bwMode="auto">
          <a:xfrm>
            <a:off x="914400" y="1447800"/>
            <a:ext cx="918521" cy="461665"/>
          </a:xfrm>
          <a:prstGeom prst="rect">
            <a:avLst/>
          </a:prstGeom>
          <a:noFill/>
          <a:ln w="9525">
            <a:noFill/>
            <a:miter lim="800000"/>
            <a:headEnd/>
            <a:tailEnd/>
          </a:ln>
        </p:spPr>
        <p:txBody>
          <a:bodyPr wrap="none">
            <a:spAutoFit/>
          </a:bodyPr>
          <a:lstStyle/>
          <a:p>
            <a:pPr algn="ctr" eaLnBrk="0" hangingPunct="0"/>
            <a:r>
              <a:rPr lang="en-US" sz="2400" b="1" dirty="0">
                <a:solidFill>
                  <a:schemeClr val="accent3">
                    <a:lumMod val="75000"/>
                  </a:schemeClr>
                </a:solidFill>
                <a:latin typeface="Cambria" pitchFamily="18" charset="0"/>
              </a:rPr>
              <a:t>Price</a:t>
            </a:r>
          </a:p>
        </p:txBody>
      </p:sp>
      <p:sp>
        <p:nvSpPr>
          <p:cNvPr id="32773" name="Text Box 5"/>
          <p:cNvSpPr txBox="1">
            <a:spLocks noChangeArrowheads="1"/>
          </p:cNvSpPr>
          <p:nvPr/>
        </p:nvSpPr>
        <p:spPr bwMode="auto">
          <a:xfrm>
            <a:off x="5715000" y="3505200"/>
            <a:ext cx="2725426"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AR = P</a:t>
            </a:r>
            <a:endParaRPr lang="en-US" sz="2400" b="1" dirty="0">
              <a:solidFill>
                <a:schemeClr val="accent3">
                  <a:lumMod val="75000"/>
                </a:schemeClr>
              </a:solidFill>
              <a:latin typeface="Cambria" pitchFamily="18" charset="0"/>
            </a:endParaRPr>
          </a:p>
        </p:txBody>
      </p:sp>
      <p:sp>
        <p:nvSpPr>
          <p:cNvPr id="32774" name="Text Box 6"/>
          <p:cNvSpPr txBox="1">
            <a:spLocks noChangeArrowheads="1"/>
          </p:cNvSpPr>
          <p:nvPr/>
        </p:nvSpPr>
        <p:spPr bwMode="auto">
          <a:xfrm>
            <a:off x="6477000" y="5867400"/>
            <a:ext cx="1418978" cy="461665"/>
          </a:xfrm>
          <a:prstGeom prst="rect">
            <a:avLst/>
          </a:prstGeom>
          <a:noFill/>
          <a:ln w="9525">
            <a:noFill/>
            <a:miter lim="800000"/>
            <a:headEnd/>
            <a:tailEnd/>
          </a:ln>
          <a:effectLst/>
        </p:spPr>
        <p:txBody>
          <a:bodyPr wrap="none">
            <a:spAutoFit/>
          </a:bodyPr>
          <a:lstStyle/>
          <a:p>
            <a:pPr algn="ctr" eaLnBrk="0" hangingPunct="0">
              <a:defRPr/>
            </a:pPr>
            <a:r>
              <a:rPr lang="en-US" sz="2400" b="1" dirty="0">
                <a:solidFill>
                  <a:schemeClr val="accent3">
                    <a:lumMod val="75000"/>
                  </a:schemeClr>
                </a:solidFill>
                <a:latin typeface="Cambria" pitchFamily="18" charset="0"/>
              </a:rPr>
              <a:t>Quantity</a:t>
            </a:r>
          </a:p>
        </p:txBody>
      </p:sp>
      <p:sp>
        <p:nvSpPr>
          <p:cNvPr id="32775" name="Text Box 7"/>
          <p:cNvSpPr txBox="1">
            <a:spLocks noChangeArrowheads="1"/>
          </p:cNvSpPr>
          <p:nvPr/>
        </p:nvSpPr>
        <p:spPr bwMode="auto">
          <a:xfrm>
            <a:off x="1009650" y="3027363"/>
            <a:ext cx="742511"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r>
              <a:rPr lang="en-US" sz="3600" b="1" baseline="-25000" dirty="0">
                <a:solidFill>
                  <a:schemeClr val="accent3">
                    <a:lumMod val="75000"/>
                  </a:schemeClr>
                </a:solidFill>
                <a:latin typeface="Cambria" pitchFamily="18" charset="0"/>
              </a:rPr>
              <a:t>m</a:t>
            </a:r>
          </a:p>
        </p:txBody>
      </p:sp>
      <p:sp>
        <p:nvSpPr>
          <p:cNvPr id="11272" name="Line 8"/>
          <p:cNvSpPr>
            <a:spLocks noChangeShapeType="1"/>
          </p:cNvSpPr>
          <p:nvPr/>
        </p:nvSpPr>
        <p:spPr bwMode="auto">
          <a:xfrm>
            <a:off x="1901825" y="3576638"/>
            <a:ext cx="4392613" cy="0"/>
          </a:xfrm>
          <a:prstGeom prst="line">
            <a:avLst/>
          </a:prstGeom>
          <a:noFill/>
          <a:ln w="28575">
            <a:solidFill>
              <a:schemeClr val="tx1"/>
            </a:solidFill>
            <a:round/>
            <a:headEnd/>
            <a:tailEnd/>
          </a:ln>
        </p:spPr>
        <p:txBody>
          <a:bodyPr wrap="none" anchor="ctr"/>
          <a:lstStyle/>
          <a:p>
            <a:endParaRPr lang="en-IN"/>
          </a:p>
        </p:txBody>
      </p:sp>
      <p:sp>
        <p:nvSpPr>
          <p:cNvPr id="32777" name="Text Box 9"/>
          <p:cNvSpPr txBox="1">
            <a:spLocks noChangeArrowheads="1"/>
          </p:cNvSpPr>
          <p:nvPr/>
        </p:nvSpPr>
        <p:spPr bwMode="auto">
          <a:xfrm>
            <a:off x="762000" y="0"/>
            <a:ext cx="7467599" cy="1200329"/>
          </a:xfrm>
          <a:prstGeom prst="rect">
            <a:avLst/>
          </a:prstGeom>
          <a:noFill/>
          <a:ln w="9525">
            <a:noFill/>
            <a:miter lim="800000"/>
            <a:headEnd/>
            <a:tailEnd/>
          </a:ln>
          <a:effectLst/>
        </p:spPr>
        <p:txBody>
          <a:bodyPr wrap="square" anchor="ctr">
            <a:spAutoFit/>
          </a:bodyPr>
          <a:lstStyle/>
          <a:p>
            <a:pPr algn="ctr" eaLnBrk="0" hangingPunct="0">
              <a:defRPr/>
            </a:pPr>
            <a:r>
              <a:rPr lang="en-US" sz="3600" b="1" dirty="0" smtClean="0">
                <a:solidFill>
                  <a:schemeClr val="accent1">
                    <a:lumMod val="75000"/>
                  </a:schemeClr>
                </a:solidFill>
                <a:latin typeface="Cambria" pitchFamily="18" charset="0"/>
              </a:rPr>
              <a:t>THE COMPETITIVE FIRM’S </a:t>
            </a:r>
          </a:p>
          <a:p>
            <a:pPr algn="ctr" eaLnBrk="0" hangingPunct="0">
              <a:defRPr/>
            </a:pPr>
            <a:r>
              <a:rPr lang="en-US" sz="3600" b="1" dirty="0" smtClean="0">
                <a:solidFill>
                  <a:schemeClr val="accent1">
                    <a:lumMod val="75000"/>
                  </a:schemeClr>
                </a:solidFill>
                <a:latin typeface="Cambria" pitchFamily="18" charset="0"/>
              </a:rPr>
              <a:t>DEMAND CURVE</a:t>
            </a:r>
            <a:endParaRPr lang="en-US" sz="3600" b="1" dirty="0">
              <a:solidFill>
                <a:schemeClr val="accent1">
                  <a:lumMod val="75000"/>
                </a:schemeClr>
              </a:solidFill>
              <a:latin typeface="Cambr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2057400" y="1916113"/>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14339" name="Line 3"/>
          <p:cNvSpPr>
            <a:spLocks noChangeShapeType="1"/>
          </p:cNvSpPr>
          <p:nvPr/>
        </p:nvSpPr>
        <p:spPr bwMode="auto">
          <a:xfrm>
            <a:off x="2057400" y="5802313"/>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14340" name="Line 4"/>
          <p:cNvSpPr>
            <a:spLocks noChangeShapeType="1"/>
          </p:cNvSpPr>
          <p:nvPr/>
        </p:nvSpPr>
        <p:spPr bwMode="auto">
          <a:xfrm>
            <a:off x="2057400" y="3581400"/>
            <a:ext cx="4256088" cy="0"/>
          </a:xfrm>
          <a:prstGeom prst="line">
            <a:avLst/>
          </a:prstGeom>
          <a:noFill/>
          <a:ln w="31750">
            <a:solidFill>
              <a:schemeClr val="tx1"/>
            </a:solidFill>
            <a:round/>
            <a:headEnd/>
            <a:tailEnd/>
          </a:ln>
        </p:spPr>
        <p:txBody>
          <a:bodyPr wrap="none" anchor="ctr"/>
          <a:lstStyle/>
          <a:p>
            <a:endParaRPr lang="en-IN"/>
          </a:p>
        </p:txBody>
      </p:sp>
      <p:sp>
        <p:nvSpPr>
          <p:cNvPr id="35845" name="Text Box 5"/>
          <p:cNvSpPr txBox="1">
            <a:spLocks noChangeArrowheads="1"/>
          </p:cNvSpPr>
          <p:nvPr/>
        </p:nvSpPr>
        <p:spPr bwMode="auto">
          <a:xfrm>
            <a:off x="1198563" y="1600200"/>
            <a:ext cx="697948"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Rs</a:t>
            </a:r>
          </a:p>
        </p:txBody>
      </p:sp>
      <p:sp>
        <p:nvSpPr>
          <p:cNvPr id="14342" name="Text Box 6"/>
          <p:cNvSpPr txBox="1">
            <a:spLocks noChangeArrowheads="1"/>
          </p:cNvSpPr>
          <p:nvPr/>
        </p:nvSpPr>
        <p:spPr bwMode="auto">
          <a:xfrm>
            <a:off x="6115050" y="1884363"/>
            <a:ext cx="184150" cy="641350"/>
          </a:xfrm>
          <a:prstGeom prst="rect">
            <a:avLst/>
          </a:prstGeom>
          <a:noFill/>
          <a:ln w="9525">
            <a:noFill/>
            <a:miter lim="800000"/>
            <a:headEnd/>
            <a:tailEnd/>
          </a:ln>
        </p:spPr>
        <p:txBody>
          <a:bodyPr wrap="none">
            <a:spAutoFit/>
          </a:bodyPr>
          <a:lstStyle/>
          <a:p>
            <a:pPr algn="ctr" eaLnBrk="0" hangingPunct="0"/>
            <a:endParaRPr lang="en-US" sz="3600">
              <a:solidFill>
                <a:srgbClr val="008000"/>
              </a:solidFill>
              <a:latin typeface="Times New Roman" pitchFamily="18" charset="0"/>
            </a:endParaRPr>
          </a:p>
        </p:txBody>
      </p:sp>
      <p:sp>
        <p:nvSpPr>
          <p:cNvPr id="35847" name="Text Box 7"/>
          <p:cNvSpPr txBox="1">
            <a:spLocks noChangeArrowheads="1"/>
          </p:cNvSpPr>
          <p:nvPr/>
        </p:nvSpPr>
        <p:spPr bwMode="auto">
          <a:xfrm>
            <a:off x="4343400" y="3733800"/>
            <a:ext cx="4426212"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Demand or AR</a:t>
            </a:r>
          </a:p>
        </p:txBody>
      </p:sp>
      <p:sp>
        <p:nvSpPr>
          <p:cNvPr id="35848" name="Text Box 8"/>
          <p:cNvSpPr txBox="1">
            <a:spLocks noChangeArrowheads="1"/>
          </p:cNvSpPr>
          <p:nvPr/>
        </p:nvSpPr>
        <p:spPr bwMode="auto">
          <a:xfrm>
            <a:off x="6018213" y="5791200"/>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5849" name="Rectangle 9"/>
          <p:cNvSpPr>
            <a:spLocks noChangeArrowheads="1"/>
          </p:cNvSpPr>
          <p:nvPr/>
        </p:nvSpPr>
        <p:spPr bwMode="auto">
          <a:xfrm>
            <a:off x="1239838" y="3197225"/>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14346" name="Rectangle 10"/>
          <p:cNvSpPr>
            <a:spLocks noGrp="1" noChangeArrowheads="1"/>
          </p:cNvSpPr>
          <p:nvPr>
            <p:ph type="title"/>
          </p:nvPr>
        </p:nvSpPr>
        <p:spPr>
          <a:xfrm>
            <a:off x="228600" y="0"/>
            <a:ext cx="8458200" cy="1676400"/>
          </a:xfrm>
        </p:spPr>
        <p:txBody>
          <a:bodyPr>
            <a:normAutofit fontScale="90000"/>
          </a:bodyPr>
          <a:lstStyle/>
          <a:p>
            <a:pPr algn="just"/>
            <a:r>
              <a:rPr lang="en-US" b="1" dirty="0" smtClean="0">
                <a:solidFill>
                  <a:schemeClr val="accent3">
                    <a:lumMod val="75000"/>
                  </a:schemeClr>
                </a:solidFill>
              </a:rPr>
              <a:t>The optimal level of output for a competitive firm is determined where Marginal Revenue (MR) is equal to Marginal Cost (MC)</a:t>
            </a:r>
          </a:p>
        </p:txBody>
      </p:sp>
      <p:sp>
        <p:nvSpPr>
          <p:cNvPr id="11" name="Rectangle 10"/>
          <p:cNvSpPr txBox="1">
            <a:spLocks noChangeArrowheads="1"/>
          </p:cNvSpPr>
          <p:nvPr/>
        </p:nvSpPr>
        <p:spPr>
          <a:xfrm>
            <a:off x="7086600" y="1219200"/>
            <a:ext cx="1828800" cy="2438400"/>
          </a:xfrm>
          <a:prstGeom prst="rect">
            <a:avLst/>
          </a:prstGeom>
        </p:spPr>
        <p:txBody>
          <a:bodyPr vert="horz"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1" i="0" u="none" strike="noStrike" kern="1200" cap="small" spc="0" normalizeH="0" baseline="0" noProof="0" dirty="0" smtClean="0">
                <a:ln>
                  <a:noFill/>
                </a:ln>
                <a:solidFill>
                  <a:schemeClr val="accent1">
                    <a:lumMod val="75000"/>
                  </a:schemeClr>
                </a:solidFill>
                <a:effectLst/>
                <a:uLnTx/>
                <a:uFillTx/>
                <a:latin typeface="+mj-lt"/>
                <a:ea typeface="+mj-ea"/>
                <a:cs typeface="+mj-cs"/>
              </a:rPr>
              <a:t>Optimal Output Level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2057400" y="1900238"/>
            <a:ext cx="0" cy="3886200"/>
          </a:xfrm>
          <a:prstGeom prst="line">
            <a:avLst/>
          </a:prstGeom>
          <a:noFill/>
          <a:ln w="38100">
            <a:solidFill>
              <a:schemeClr val="tx1"/>
            </a:solidFill>
            <a:round/>
            <a:headEnd type="triangle" w="med" len="med"/>
            <a:tailEnd/>
          </a:ln>
        </p:spPr>
        <p:txBody>
          <a:bodyPr wrap="none" anchor="ctr"/>
          <a:lstStyle/>
          <a:p>
            <a:endParaRPr lang="en-IN"/>
          </a:p>
        </p:txBody>
      </p:sp>
      <p:sp>
        <p:nvSpPr>
          <p:cNvPr id="15363" name="Line 3"/>
          <p:cNvSpPr>
            <a:spLocks noChangeShapeType="1"/>
          </p:cNvSpPr>
          <p:nvPr/>
        </p:nvSpPr>
        <p:spPr bwMode="auto">
          <a:xfrm>
            <a:off x="2057400" y="5786438"/>
            <a:ext cx="5029200" cy="0"/>
          </a:xfrm>
          <a:prstGeom prst="line">
            <a:avLst/>
          </a:prstGeom>
          <a:noFill/>
          <a:ln w="38100">
            <a:solidFill>
              <a:schemeClr val="tx1"/>
            </a:solidFill>
            <a:round/>
            <a:headEnd/>
            <a:tailEnd type="triangle" w="med" len="med"/>
          </a:ln>
        </p:spPr>
        <p:txBody>
          <a:bodyPr wrap="none" anchor="ctr"/>
          <a:lstStyle/>
          <a:p>
            <a:endParaRPr lang="en-IN"/>
          </a:p>
        </p:txBody>
      </p:sp>
      <p:sp>
        <p:nvSpPr>
          <p:cNvPr id="15364" name="Line 4"/>
          <p:cNvSpPr>
            <a:spLocks noChangeShapeType="1"/>
          </p:cNvSpPr>
          <p:nvPr/>
        </p:nvSpPr>
        <p:spPr bwMode="auto">
          <a:xfrm>
            <a:off x="2057400" y="3565525"/>
            <a:ext cx="4256088" cy="0"/>
          </a:xfrm>
          <a:prstGeom prst="line">
            <a:avLst/>
          </a:prstGeom>
          <a:noFill/>
          <a:ln w="31750">
            <a:solidFill>
              <a:schemeClr val="tx1"/>
            </a:solidFill>
            <a:round/>
            <a:headEnd/>
            <a:tailEnd/>
          </a:ln>
        </p:spPr>
        <p:txBody>
          <a:bodyPr wrap="none" anchor="ctr"/>
          <a:lstStyle/>
          <a:p>
            <a:endParaRPr lang="en-IN"/>
          </a:p>
        </p:txBody>
      </p:sp>
      <p:sp>
        <p:nvSpPr>
          <p:cNvPr id="15365" name="Freeform 5"/>
          <p:cNvSpPr>
            <a:spLocks/>
          </p:cNvSpPr>
          <p:nvPr/>
        </p:nvSpPr>
        <p:spPr bwMode="auto">
          <a:xfrm>
            <a:off x="2362200" y="1671638"/>
            <a:ext cx="3352800" cy="3721100"/>
          </a:xfrm>
          <a:custGeom>
            <a:avLst/>
            <a:gdLst>
              <a:gd name="T0" fmla="*/ 0 w 2112"/>
              <a:gd name="T1" fmla="*/ 2147483647 h 2344"/>
              <a:gd name="T2" fmla="*/ 1451609726 w 2112"/>
              <a:gd name="T3" fmla="*/ 2147483647 h 2344"/>
              <a:gd name="T4" fmla="*/ 2147483647 w 2112"/>
              <a:gd name="T5" fmla="*/ 0 h 2344"/>
              <a:gd name="T6" fmla="*/ 0 60000 65536"/>
              <a:gd name="T7" fmla="*/ 0 60000 65536"/>
              <a:gd name="T8" fmla="*/ 0 60000 65536"/>
              <a:gd name="T9" fmla="*/ 0 w 2112"/>
              <a:gd name="T10" fmla="*/ 0 h 2344"/>
              <a:gd name="T11" fmla="*/ 2112 w 2112"/>
              <a:gd name="T12" fmla="*/ 2344 h 2344"/>
            </a:gdLst>
            <a:ahLst/>
            <a:cxnLst>
              <a:cxn ang="T6">
                <a:pos x="T0" y="T1"/>
              </a:cxn>
              <a:cxn ang="T7">
                <a:pos x="T2" y="T3"/>
              </a:cxn>
              <a:cxn ang="T8">
                <a:pos x="T4" y="T5"/>
              </a:cxn>
            </a:cxnLst>
            <a:rect l="T9" t="T10" r="T11" b="T12"/>
            <a:pathLst>
              <a:path w="2112" h="2344">
                <a:moveTo>
                  <a:pt x="0" y="1392"/>
                </a:moveTo>
                <a:cubicBezTo>
                  <a:pt x="112" y="1868"/>
                  <a:pt x="224" y="2344"/>
                  <a:pt x="576" y="2112"/>
                </a:cubicBezTo>
                <a:cubicBezTo>
                  <a:pt x="928" y="1880"/>
                  <a:pt x="1856" y="352"/>
                  <a:pt x="2112" y="0"/>
                </a:cubicBezTo>
              </a:path>
            </a:pathLst>
          </a:custGeom>
          <a:noFill/>
          <a:ln w="31750">
            <a:solidFill>
              <a:schemeClr val="tx1"/>
            </a:solidFill>
            <a:round/>
            <a:headEnd/>
            <a:tailEnd/>
          </a:ln>
        </p:spPr>
        <p:txBody>
          <a:bodyPr wrap="none" anchor="ctr"/>
          <a:lstStyle/>
          <a:p>
            <a:endParaRPr lang="en-US"/>
          </a:p>
        </p:txBody>
      </p:sp>
      <p:sp>
        <p:nvSpPr>
          <p:cNvPr id="36870" name="Text Box 6"/>
          <p:cNvSpPr txBox="1">
            <a:spLocks noChangeArrowheads="1"/>
          </p:cNvSpPr>
          <p:nvPr/>
        </p:nvSpPr>
        <p:spPr bwMode="auto">
          <a:xfrm>
            <a:off x="1198563" y="1584325"/>
            <a:ext cx="697948"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Rs</a:t>
            </a:r>
          </a:p>
        </p:txBody>
      </p:sp>
      <p:sp>
        <p:nvSpPr>
          <p:cNvPr id="36871" name="Text Box 7"/>
          <p:cNvSpPr txBox="1">
            <a:spLocks noChangeArrowheads="1"/>
          </p:cNvSpPr>
          <p:nvPr/>
        </p:nvSpPr>
        <p:spPr bwMode="auto">
          <a:xfrm>
            <a:off x="5715000" y="1812925"/>
            <a:ext cx="840294"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MC</a:t>
            </a:r>
          </a:p>
        </p:txBody>
      </p:sp>
      <p:sp>
        <p:nvSpPr>
          <p:cNvPr id="36872" name="Text Box 8"/>
          <p:cNvSpPr txBox="1">
            <a:spLocks noChangeArrowheads="1"/>
          </p:cNvSpPr>
          <p:nvPr/>
        </p:nvSpPr>
        <p:spPr bwMode="auto">
          <a:xfrm>
            <a:off x="5638800" y="3657600"/>
            <a:ext cx="2565125"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MR = D=AR</a:t>
            </a:r>
          </a:p>
        </p:txBody>
      </p:sp>
      <p:sp>
        <p:nvSpPr>
          <p:cNvPr id="36873" name="Text Box 9"/>
          <p:cNvSpPr txBox="1">
            <a:spLocks noChangeArrowheads="1"/>
          </p:cNvSpPr>
          <p:nvPr/>
        </p:nvSpPr>
        <p:spPr bwMode="auto">
          <a:xfrm>
            <a:off x="6018213" y="5775325"/>
            <a:ext cx="2034531" cy="646331"/>
          </a:xfrm>
          <a:prstGeom prst="rect">
            <a:avLst/>
          </a:prstGeom>
          <a:noFill/>
          <a:ln w="9525">
            <a:noFill/>
            <a:miter lim="800000"/>
            <a:headEnd/>
            <a:tailEnd/>
          </a:ln>
          <a:effectLst/>
        </p:spPr>
        <p:txBody>
          <a:bodyPr wrap="none">
            <a:spAutoFit/>
          </a:bodyPr>
          <a:lstStyle/>
          <a:p>
            <a:pPr algn="ctr" eaLnBrk="0" hangingPunct="0">
              <a:defRPr/>
            </a:pPr>
            <a:r>
              <a:rPr lang="en-US" sz="3600" b="1" dirty="0">
                <a:solidFill>
                  <a:schemeClr val="accent3">
                    <a:lumMod val="75000"/>
                  </a:schemeClr>
                </a:solidFill>
                <a:latin typeface="Cambria" pitchFamily="18" charset="0"/>
              </a:rPr>
              <a:t>Quantity</a:t>
            </a:r>
          </a:p>
        </p:txBody>
      </p:sp>
      <p:sp>
        <p:nvSpPr>
          <p:cNvPr id="36874" name="Rectangle 10"/>
          <p:cNvSpPr>
            <a:spLocks noChangeArrowheads="1"/>
          </p:cNvSpPr>
          <p:nvPr/>
        </p:nvSpPr>
        <p:spPr bwMode="auto">
          <a:xfrm>
            <a:off x="1239838" y="3181350"/>
            <a:ext cx="676788" cy="646331"/>
          </a:xfrm>
          <a:prstGeom prst="rect">
            <a:avLst/>
          </a:prstGeom>
          <a:noFill/>
          <a:ln w="9525">
            <a:noFill/>
            <a:miter lim="800000"/>
            <a:headEnd/>
            <a:tailEnd/>
          </a:ln>
          <a:effectLst/>
        </p:spPr>
        <p:txBody>
          <a:bodyPr wrap="none" anchor="ctr">
            <a:spAutoFit/>
          </a:bodyPr>
          <a:lstStyle/>
          <a:p>
            <a:pPr algn="ctr" eaLnBrk="0" hangingPunct="0">
              <a:defRPr/>
            </a:pPr>
            <a:r>
              <a:rPr lang="en-US" sz="3600" b="1" dirty="0">
                <a:solidFill>
                  <a:schemeClr val="accent3">
                    <a:lumMod val="75000"/>
                  </a:schemeClr>
                </a:solidFill>
                <a:latin typeface="Cambria" pitchFamily="18" charset="0"/>
              </a:rPr>
              <a:t>P*</a:t>
            </a:r>
          </a:p>
        </p:txBody>
      </p:sp>
      <p:sp>
        <p:nvSpPr>
          <p:cNvPr id="15371" name="Rectangle 11"/>
          <p:cNvSpPr>
            <a:spLocks noGrp="1" noChangeArrowheads="1"/>
          </p:cNvSpPr>
          <p:nvPr>
            <p:ph type="title"/>
          </p:nvPr>
        </p:nvSpPr>
        <p:spPr>
          <a:xfrm>
            <a:off x="685800" y="228600"/>
            <a:ext cx="7772400" cy="838200"/>
          </a:xfrm>
        </p:spPr>
        <p:txBody>
          <a:bodyPr/>
          <a:lstStyle/>
          <a:p>
            <a:pPr algn="ctr" eaLnBrk="1" hangingPunct="1"/>
            <a:r>
              <a:rPr lang="en-US" b="1" dirty="0" smtClean="0">
                <a:solidFill>
                  <a:schemeClr val="accent1">
                    <a:lumMod val="75000"/>
                  </a:schemeClr>
                </a:solidFill>
                <a:effectLst>
                  <a:outerShdw blurRad="38100" dist="38100" dir="2700000" algn="tl">
                    <a:srgbClr val="000000">
                      <a:alpha val="43137"/>
                    </a:srgbClr>
                  </a:outerShdw>
                </a:effectLst>
              </a:rPr>
              <a:t>Optimal Output Level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340</TotalTime>
  <Words>780</Words>
  <Application>Microsoft PowerPoint</Application>
  <PresentationFormat>On-screen Show (4:3)</PresentationFormat>
  <Paragraphs>191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Slide 1</vt:lpstr>
      <vt:lpstr>Slide 2</vt:lpstr>
      <vt:lpstr>PERFECT COMPETITION -  Characteristics</vt:lpstr>
      <vt:lpstr>EQUILIBRIUM OF A PRICE TAKER FIRM IN SHORT RUN</vt:lpstr>
      <vt:lpstr>Slide 5</vt:lpstr>
      <vt:lpstr>Perfect Competition: Price &amp; Revenue </vt:lpstr>
      <vt:lpstr>Slide 7</vt:lpstr>
      <vt:lpstr>The optimal level of output for a competitive firm is determined where Marginal Revenue (MR) is equal to Marginal Cost (MC)</vt:lpstr>
      <vt:lpstr>Optimal Output Level</vt:lpstr>
      <vt:lpstr>Optimal Output Level</vt:lpstr>
      <vt:lpstr>Average Total Cost</vt:lpstr>
      <vt:lpstr>EQUILIBRIUM OF A PRICE TAKER FIRM IN SHORT RUN “MR &amp; MC APPROACH”</vt:lpstr>
      <vt:lpstr>Slide 13</vt:lpstr>
      <vt:lpstr>Slide 14</vt:lpstr>
      <vt:lpstr>Slide 15</vt:lpstr>
      <vt:lpstr>Supernormal Profit</vt:lpstr>
      <vt:lpstr>Slide 17</vt:lpstr>
      <vt:lpstr>Slide 18</vt:lpstr>
      <vt:lpstr>Profit</vt:lpstr>
      <vt:lpstr>Slide 20</vt:lpstr>
      <vt:lpstr>Slide 21</vt:lpstr>
      <vt:lpstr>Slide 22</vt:lpstr>
      <vt:lpstr>Slide 23</vt:lpstr>
      <vt:lpstr>Summarise </vt:lpstr>
      <vt:lpstr>Long Run Equilibrium </vt:lpstr>
    </vt:vector>
  </TitlesOfParts>
  <Company>Indian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Sunitha Pillai</dc:creator>
  <cp:lastModifiedBy>acer</cp:lastModifiedBy>
  <cp:revision>16</cp:revision>
  <dcterms:created xsi:type="dcterms:W3CDTF">2009-09-23T01:41:44Z</dcterms:created>
  <dcterms:modified xsi:type="dcterms:W3CDTF">2017-03-04T07:17:38Z</dcterms:modified>
</cp:coreProperties>
</file>