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25"/>
  </p:notesMasterIdLst>
  <p:sldIdLst>
    <p:sldId id="272" r:id="rId5"/>
    <p:sldId id="278" r:id="rId6"/>
    <p:sldId id="274" r:id="rId7"/>
    <p:sldId id="275" r:id="rId8"/>
    <p:sldId id="273" r:id="rId9"/>
    <p:sldId id="276" r:id="rId10"/>
    <p:sldId id="256" r:id="rId11"/>
    <p:sldId id="269" r:id="rId12"/>
    <p:sldId id="257" r:id="rId13"/>
    <p:sldId id="271" r:id="rId14"/>
    <p:sldId id="258" r:id="rId15"/>
    <p:sldId id="270" r:id="rId16"/>
    <p:sldId id="259" r:id="rId17"/>
    <p:sldId id="268" r:id="rId18"/>
    <p:sldId id="262" r:id="rId19"/>
    <p:sldId id="264" r:id="rId20"/>
    <p:sldId id="265" r:id="rId21"/>
    <p:sldId id="277" r:id="rId22"/>
    <p:sldId id="266" r:id="rId23"/>
    <p:sldId id="26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59" autoAdjust="0"/>
    <p:restoredTop sz="86380" autoAdjust="0"/>
  </p:normalViewPr>
  <p:slideViewPr>
    <p:cSldViewPr>
      <p:cViewPr>
        <p:scale>
          <a:sx n="62" d="100"/>
          <a:sy n="62" d="100"/>
        </p:scale>
        <p:origin x="-1278" y="54"/>
      </p:cViewPr>
      <p:guideLst>
        <p:guide orient="horz" pos="2160"/>
        <p:guide pos="2880"/>
      </p:guideLst>
    </p:cSldViewPr>
  </p:slideViewPr>
  <p:outlineViewPr>
    <p:cViewPr>
      <p:scale>
        <a:sx n="33" d="100"/>
        <a:sy n="33" d="100"/>
      </p:scale>
      <p:origin x="264" y="297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329231-35D2-4E59-81ED-B0A29BDB8C32}" type="datetimeFigureOut">
              <a:rPr lang="en-US" smtClean="0"/>
              <a:pPr/>
              <a:t>3/4/2017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86DCDD-8440-4646-8F96-D95DAC4258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86DCDD-8440-4646-8F96-D95DAC4258B3}"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86DCDD-8440-4646-8F96-D95DAC4258B3}"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86DCDD-8440-4646-8F96-D95DAC4258B3}" type="slidenum">
              <a:rPr lang="en-US" smtClean="0"/>
              <a:pPr/>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86DCDD-8440-4646-8F96-D95DAC4258B3}"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86DCDD-8440-4646-8F96-D95DAC4258B3}"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B5FF93-F008-4D80-8B74-42F32C52D9F3}"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5FF93-F008-4D80-8B74-42F32C52D9F3}"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5FF93-F008-4D80-8B74-42F32C52D9F3}"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B5FF93-F008-4D80-8B74-42F32C52D9F3}"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B5FF93-F008-4D80-8B74-42F32C52D9F3}" type="datetimeFigureOut">
              <a:rPr lang="en-US" smtClean="0"/>
              <a:pPr/>
              <a:t>3/4/2017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B5FF93-F008-4D80-8B74-42F32C52D9F3}" type="datetimeFigureOut">
              <a:rPr lang="en-US" smtClean="0"/>
              <a:pPr/>
              <a:t>3/4/2017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5FF93-F008-4D80-8B74-42F32C52D9F3}" type="datetimeFigureOut">
              <a:rPr lang="en-US" smtClean="0"/>
              <a:pPr/>
              <a:t>3/4/2017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5FF93-F008-4D80-8B74-42F32C52D9F3}"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5FF93-F008-4D80-8B74-42F32C52D9F3}"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5FF93-F008-4D80-8B74-42F32C52D9F3}"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5FF93-F008-4D80-8B74-42F32C52D9F3}"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C00C-5F84-4207-B82B-1C82FA0D967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3561B-4C8B-4D87-A639-23DF1B152CE6}"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3561B-4C8B-4D87-A639-23DF1B152CE6}"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3561B-4C8B-4D87-A639-23DF1B152CE6}"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3561B-4C8B-4D87-A639-23DF1B152CE6}"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3561B-4C8B-4D87-A639-23DF1B152CE6}" type="datetimeFigureOut">
              <a:rPr lang="en-US" smtClean="0"/>
              <a:pPr/>
              <a:t>3/4/2017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3561B-4C8B-4D87-A639-23DF1B152CE6}" type="datetimeFigureOut">
              <a:rPr lang="en-US" smtClean="0"/>
              <a:pPr/>
              <a:t>3/4/2017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3561B-4C8B-4D87-A639-23DF1B152CE6}" type="datetimeFigureOut">
              <a:rPr lang="en-US" smtClean="0"/>
              <a:pPr/>
              <a:t>3/4/2017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3561B-4C8B-4D87-A639-23DF1B152CE6}"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3561B-4C8B-4D87-A639-23DF1B152CE6}"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3561B-4C8B-4D87-A639-23DF1B152CE6}"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3561B-4C8B-4D87-A639-23DF1B152CE6}"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C8149-CD8E-4F33-B80A-CDBD6135FBDC}"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966C3F-AB16-4A8B-B98A-9AF58004AB6F}"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66C3F-AB16-4A8B-B98A-9AF58004AB6F}"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66C3F-AB16-4A8B-B98A-9AF58004AB6F}"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966C3F-AB16-4A8B-B98A-9AF58004AB6F}"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966C3F-AB16-4A8B-B98A-9AF58004AB6F}" type="datetimeFigureOut">
              <a:rPr lang="en-US" smtClean="0"/>
              <a:pPr/>
              <a:t>3/4/2017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966C3F-AB16-4A8B-B98A-9AF58004AB6F}" type="datetimeFigureOut">
              <a:rPr lang="en-US" smtClean="0"/>
              <a:pPr/>
              <a:t>3/4/2017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66C3F-AB16-4A8B-B98A-9AF58004AB6F}" type="datetimeFigureOut">
              <a:rPr lang="en-US" smtClean="0"/>
              <a:pPr/>
              <a:t>3/4/2017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66C3F-AB16-4A8B-B98A-9AF58004AB6F}"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66C3F-AB16-4A8B-B98A-9AF58004AB6F}"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66C3F-AB16-4A8B-B98A-9AF58004AB6F}"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66C3F-AB16-4A8B-B98A-9AF58004AB6F}"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966C3F-AB16-4A8B-B98A-9AF58004AB6F}" type="datetimeFigureOut">
              <a:rPr lang="en-US" smtClean="0"/>
              <a:pPr/>
              <a:t>3/4/2017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966C3F-AB16-4A8B-B98A-9AF58004AB6F}" type="datetimeFigureOut">
              <a:rPr lang="en-US" smtClean="0"/>
              <a:pPr/>
              <a:t>3/4/2017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A8A57A-F8D1-44D7-9F5F-BBB180B6AF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B5FF93-F008-4D80-8B74-42F32C52D9F3}" type="datetimeFigureOut">
              <a:rPr lang="en-US" smtClean="0"/>
              <a:pPr/>
              <a:t>3/4/2017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1C00C-5F84-4207-B82B-1C82FA0D96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3561B-4C8B-4D87-A639-23DF1B152CE6}" type="datetimeFigureOut">
              <a:rPr lang="en-US" smtClean="0"/>
              <a:pPr/>
              <a:t>3/4/2017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C8149-CD8E-4F33-B80A-CDBD6135FB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966C3F-AB16-4A8B-B98A-9AF58004AB6F}" type="datetimeFigureOut">
              <a:rPr lang="en-US" smtClean="0"/>
              <a:pPr/>
              <a:t>3/4/2017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A8A57A-F8D1-44D7-9F5F-BBB180B6AF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ln w="76200">
            <a:solidFill>
              <a:srgbClr val="0070C0"/>
            </a:solidFill>
          </a:ln>
        </p:spPr>
        <p:style>
          <a:lnRef idx="0">
            <a:schemeClr val="dk1"/>
          </a:lnRef>
          <a:fillRef idx="3">
            <a:schemeClr val="dk1"/>
          </a:fillRef>
          <a:effectRef idx="3">
            <a:schemeClr val="dk1"/>
          </a:effectRef>
          <a:fontRef idx="minor">
            <a:schemeClr val="lt1"/>
          </a:fontRef>
        </p:style>
        <p:txBody>
          <a:bodyPr>
            <a:normAutofit/>
          </a:bodyPr>
          <a:lstStyle/>
          <a:p>
            <a:r>
              <a:rPr lang="en-US" sz="5400" b="1" dirty="0" smtClean="0">
                <a:solidFill>
                  <a:srgbClr val="FFC000"/>
                </a:solidFill>
              </a:rPr>
              <a:t>Extra embryonic membrane formation in Chick            and </a:t>
            </a:r>
            <a:br>
              <a:rPr lang="en-US" sz="5400" b="1" dirty="0" smtClean="0">
                <a:solidFill>
                  <a:srgbClr val="FFC000"/>
                </a:solidFill>
              </a:rPr>
            </a:br>
            <a:r>
              <a:rPr lang="en-US" sz="5400" b="1" dirty="0" smtClean="0">
                <a:solidFill>
                  <a:srgbClr val="FFC000"/>
                </a:solidFill>
              </a:rPr>
              <a:t>their functions</a:t>
            </a:r>
            <a:br>
              <a:rPr lang="en-US" sz="5400" b="1" dirty="0" smtClean="0">
                <a:solidFill>
                  <a:srgbClr val="FFC000"/>
                </a:solidFill>
              </a:rPr>
            </a:br>
            <a:r>
              <a:rPr lang="en-US" sz="2000" b="1" dirty="0" smtClean="0">
                <a:solidFill>
                  <a:srgbClr val="FFC000"/>
                </a:solidFill>
              </a:rPr>
              <a:t>By</a:t>
            </a:r>
            <a:r>
              <a:rPr lang="en-US" sz="5400" b="1" dirty="0" smtClean="0">
                <a:solidFill>
                  <a:srgbClr val="FFC000"/>
                </a:solidFill>
              </a:rPr>
              <a:t/>
            </a:r>
            <a:br>
              <a:rPr lang="en-US" sz="5400" b="1" dirty="0" smtClean="0">
                <a:solidFill>
                  <a:srgbClr val="FFC000"/>
                </a:solidFill>
              </a:rPr>
            </a:br>
            <a:r>
              <a:rPr lang="en-US" sz="1800" b="1" dirty="0" smtClean="0">
                <a:solidFill>
                  <a:srgbClr val="00B0F0"/>
                </a:solidFill>
              </a:rPr>
              <a:t>Dr. R. C. </a:t>
            </a:r>
            <a:r>
              <a:rPr lang="en-US" sz="1800" b="1" dirty="0" err="1" smtClean="0">
                <a:solidFill>
                  <a:srgbClr val="00B0F0"/>
                </a:solidFill>
              </a:rPr>
              <a:t>Nath</a:t>
            </a:r>
            <a:r>
              <a:rPr lang="en-US" sz="1800" b="1" dirty="0" smtClean="0">
                <a:solidFill>
                  <a:srgbClr val="00B0F0"/>
                </a:solidFill>
              </a:rPr>
              <a:t>; Associate Professor</a:t>
            </a:r>
            <a:br>
              <a:rPr lang="en-US" sz="1800" b="1" dirty="0" smtClean="0">
                <a:solidFill>
                  <a:srgbClr val="00B0F0"/>
                </a:solidFill>
              </a:rPr>
            </a:br>
            <a:r>
              <a:rPr lang="en-US" sz="1800" b="1" dirty="0" smtClean="0">
                <a:solidFill>
                  <a:srgbClr val="00B0F0"/>
                </a:solidFill>
              </a:rPr>
              <a:t>Department </a:t>
            </a:r>
            <a:r>
              <a:rPr lang="en-US" sz="1800" b="1" smtClean="0">
                <a:solidFill>
                  <a:srgbClr val="00B0F0"/>
                </a:solidFill>
              </a:rPr>
              <a:t>of Zoology</a:t>
            </a:r>
            <a:r>
              <a:rPr lang="en-US" sz="1800" b="1" dirty="0" smtClean="0">
                <a:solidFill>
                  <a:srgbClr val="00B0F0"/>
                </a:solidFill>
              </a:rPr>
              <a:t/>
            </a:r>
            <a:br>
              <a:rPr lang="en-US" sz="1800" b="1" dirty="0" smtClean="0">
                <a:solidFill>
                  <a:srgbClr val="00B0F0"/>
                </a:solidFill>
              </a:rPr>
            </a:br>
            <a:r>
              <a:rPr lang="en-US" sz="1800" b="1" dirty="0" smtClean="0">
                <a:solidFill>
                  <a:srgbClr val="00B0F0"/>
                </a:solidFill>
              </a:rPr>
              <a:t>Govt. Degree College, DMR</a:t>
            </a:r>
            <a:r>
              <a:rPr lang="en-US" sz="1600" b="1" dirty="0" smtClean="0">
                <a:solidFill>
                  <a:srgbClr val="FFC000"/>
                </a:solidFill>
              </a:rPr>
              <a:t>.</a:t>
            </a:r>
            <a:endParaRPr lang="en-US" b="1" dirty="0">
              <a:solidFill>
                <a:srgbClr val="FFC000"/>
              </a:solidFill>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solidFill>
                  <a:srgbClr val="FFFF00"/>
                </a:solidFill>
                <a:latin typeface="David" pitchFamily="34" charset="-79"/>
                <a:cs typeface="David" pitchFamily="34" charset="-79"/>
              </a:rPr>
              <a:t> </a:t>
            </a:r>
            <a:r>
              <a:rPr lang="en-US" dirty="0" smtClean="0">
                <a:solidFill>
                  <a:srgbClr val="FFFF00"/>
                </a:solidFill>
                <a:latin typeface="David" pitchFamily="34" charset="-79"/>
                <a:cs typeface="David" pitchFamily="34" charset="-79"/>
              </a:rPr>
              <a:t>Functions of the </a:t>
            </a:r>
            <a:r>
              <a:rPr lang="en-US" dirty="0" err="1" smtClean="0">
                <a:solidFill>
                  <a:srgbClr val="FFFF00"/>
                </a:solidFill>
                <a:latin typeface="David" pitchFamily="34" charset="-79"/>
                <a:cs typeface="David" pitchFamily="34" charset="-79"/>
              </a:rPr>
              <a:t>Chorion</a:t>
            </a:r>
            <a:r>
              <a:rPr lang="en-US" dirty="0" smtClean="0">
                <a:solidFill>
                  <a:srgbClr val="FFFF00"/>
                </a:solidFill>
                <a:latin typeface="David" pitchFamily="34" charset="-79"/>
                <a:cs typeface="David" pitchFamily="34" charset="-79"/>
              </a:rPr>
              <a:t> :</a:t>
            </a:r>
            <a:endParaRPr lang="en-US" dirty="0"/>
          </a:p>
        </p:txBody>
      </p:sp>
      <p:sp>
        <p:nvSpPr>
          <p:cNvPr id="3" name="Rectangle 2"/>
          <p:cNvSpPr/>
          <p:nvPr/>
        </p:nvSpPr>
        <p:spPr>
          <a:xfrm>
            <a:off x="990600" y="2828836"/>
            <a:ext cx="6964680" cy="2554545"/>
          </a:xfrm>
          <a:prstGeom prst="rect">
            <a:avLst/>
          </a:prstGeom>
        </p:spPr>
        <p:txBody>
          <a:bodyPr wrap="square">
            <a:spAutoFit/>
          </a:bodyPr>
          <a:lstStyle/>
          <a:p>
            <a:pPr>
              <a:buFont typeface="Wingdings" pitchFamily="2" charset="2"/>
              <a:buChar char="Ø"/>
            </a:pPr>
            <a:r>
              <a:rPr lang="en-US" sz="3200" dirty="0" smtClean="0">
                <a:latin typeface="+mj-lt"/>
              </a:rPr>
              <a:t>  It  protects the </a:t>
            </a:r>
            <a:r>
              <a:rPr lang="en-US" sz="3200" dirty="0" err="1" smtClean="0">
                <a:latin typeface="+mj-lt"/>
              </a:rPr>
              <a:t>foetus</a:t>
            </a:r>
            <a:r>
              <a:rPr lang="en-US" sz="3200" dirty="0" smtClean="0">
                <a:latin typeface="+mj-lt"/>
              </a:rPr>
              <a:t>.</a:t>
            </a:r>
            <a:endParaRPr lang="en-US" sz="4800" dirty="0" smtClean="0">
              <a:latin typeface="+mj-lt"/>
            </a:endParaRPr>
          </a:p>
          <a:p>
            <a:pPr>
              <a:buFont typeface="Wingdings" pitchFamily="2" charset="2"/>
              <a:buChar char="Ø"/>
            </a:pPr>
            <a:r>
              <a:rPr lang="en-US" sz="3200" dirty="0" smtClean="0">
                <a:latin typeface="+mj-lt"/>
              </a:rPr>
              <a:t>  Provides place for the growth of  </a:t>
            </a:r>
            <a:r>
              <a:rPr lang="en-US" sz="3200" dirty="0" err="1" smtClean="0">
                <a:latin typeface="+mj-lt"/>
              </a:rPr>
              <a:t>allantois</a:t>
            </a:r>
            <a:r>
              <a:rPr lang="en-US" sz="3200" dirty="0" smtClean="0">
                <a:latin typeface="+mj-lt"/>
              </a:rPr>
              <a:t>.</a:t>
            </a:r>
          </a:p>
          <a:p>
            <a:pPr>
              <a:buFont typeface="Wingdings" pitchFamily="2" charset="2"/>
              <a:buChar char="Ø"/>
            </a:pPr>
            <a:r>
              <a:rPr lang="en-US" sz="3200" dirty="0" smtClean="0">
                <a:latin typeface="+mj-lt"/>
              </a:rPr>
              <a:t>  Helps in the formation of  the placenta.</a:t>
            </a:r>
            <a:endParaRPr lang="en-US" sz="32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5745162"/>
          </a:xfrm>
        </p:spPr>
        <p:txBody>
          <a:bodyPr>
            <a:normAutofit/>
          </a:bodyPr>
          <a:lstStyle/>
          <a:p>
            <a:pPr algn="just"/>
            <a:r>
              <a:rPr lang="en-US" sz="3600" b="1" dirty="0" smtClean="0">
                <a:solidFill>
                  <a:srgbClr val="FFFF00"/>
                </a:solidFill>
              </a:rPr>
              <a:t>3.Allantois:</a:t>
            </a:r>
            <a:r>
              <a:rPr lang="en-US" sz="3600" dirty="0" smtClean="0"/>
              <a:t/>
            </a:r>
            <a:br>
              <a:rPr lang="en-US" sz="3600" dirty="0" smtClean="0"/>
            </a:br>
            <a:r>
              <a:rPr lang="en-US" sz="3600" dirty="0" smtClean="0"/>
              <a:t>	</a:t>
            </a:r>
            <a:br>
              <a:rPr lang="en-US" sz="3600" dirty="0" smtClean="0"/>
            </a:br>
            <a:r>
              <a:rPr lang="en-US" sz="3600" dirty="0" smtClean="0"/>
              <a:t>	</a:t>
            </a:r>
            <a:r>
              <a:rPr lang="en-US" sz="3200" dirty="0" smtClean="0"/>
              <a:t>It is a fold of </a:t>
            </a:r>
            <a:r>
              <a:rPr lang="en-US" sz="3200" dirty="0" err="1" smtClean="0"/>
              <a:t>splanchnopleur</a:t>
            </a:r>
            <a:r>
              <a:rPr lang="en-US" sz="3200" dirty="0" smtClean="0"/>
              <a:t> developed from the hind gut of the embryo. It is well developed in amniotes with </a:t>
            </a:r>
            <a:r>
              <a:rPr lang="en-US" sz="3200" dirty="0" err="1" smtClean="0"/>
              <a:t>polylecithal</a:t>
            </a:r>
            <a:r>
              <a:rPr lang="en-US" sz="3200" dirty="0" smtClean="0"/>
              <a:t> egg (e.g., reptiles, birds and </a:t>
            </a:r>
            <a:r>
              <a:rPr lang="en-US" sz="3200" dirty="0" err="1" smtClean="0"/>
              <a:t>prototherians</a:t>
            </a:r>
            <a:r>
              <a:rPr lang="en-US" sz="3200" dirty="0" smtClean="0"/>
              <a:t>) and stores the nitrogenous wastes of the embryo so acts as extra embryonic kidney. In most of </a:t>
            </a:r>
            <a:r>
              <a:rPr lang="en-US" sz="3200" dirty="0" err="1" smtClean="0"/>
              <a:t>eutherian</a:t>
            </a:r>
            <a:r>
              <a:rPr lang="en-US" sz="3200" dirty="0" smtClean="0"/>
              <a:t>, it combines with </a:t>
            </a:r>
            <a:r>
              <a:rPr lang="en-US" sz="3200" dirty="0" err="1" smtClean="0"/>
              <a:t>chorion</a:t>
            </a:r>
            <a:r>
              <a:rPr lang="en-US" sz="3200" dirty="0" smtClean="0"/>
              <a:t> to form </a:t>
            </a:r>
            <a:r>
              <a:rPr lang="en-US" sz="3200" dirty="0" err="1" smtClean="0"/>
              <a:t>allantochorion</a:t>
            </a:r>
            <a:r>
              <a:rPr lang="en-US" sz="3200" dirty="0" smtClean="0"/>
              <a:t> which takes part in placenta formation (</a:t>
            </a:r>
            <a:r>
              <a:rPr lang="en-US" sz="3200" dirty="0" err="1" smtClean="0"/>
              <a:t>Allantoic</a:t>
            </a:r>
            <a:r>
              <a:rPr lang="en-US" sz="3200" dirty="0" smtClean="0"/>
              <a:t> placenta). It is</a:t>
            </a:r>
            <a:r>
              <a:rPr lang="en-US" sz="3600" dirty="0" smtClean="0"/>
              <a:t> </a:t>
            </a:r>
            <a:r>
              <a:rPr lang="en-US" sz="3200" dirty="0" smtClean="0"/>
              <a:t>reduced in human beings.</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solidFill>
                  <a:srgbClr val="FFFF00"/>
                </a:solidFill>
                <a:latin typeface="David" pitchFamily="34" charset="-79"/>
                <a:cs typeface="David" pitchFamily="34" charset="-79"/>
              </a:rPr>
              <a:t> </a:t>
            </a:r>
            <a:r>
              <a:rPr lang="en-US" dirty="0" smtClean="0">
                <a:solidFill>
                  <a:srgbClr val="FFFF00"/>
                </a:solidFill>
                <a:latin typeface="David" pitchFamily="34" charset="-79"/>
                <a:cs typeface="David" pitchFamily="34" charset="-79"/>
              </a:rPr>
              <a:t>Functions of the </a:t>
            </a:r>
            <a:r>
              <a:rPr lang="en-US" dirty="0" err="1" smtClean="0">
                <a:solidFill>
                  <a:srgbClr val="FFFF00"/>
                </a:solidFill>
                <a:latin typeface="David" pitchFamily="34" charset="-79"/>
                <a:cs typeface="David" pitchFamily="34" charset="-79"/>
              </a:rPr>
              <a:t>Allantois</a:t>
            </a:r>
            <a:r>
              <a:rPr lang="en-US" dirty="0" smtClean="0">
                <a:solidFill>
                  <a:srgbClr val="FFFF00"/>
                </a:solidFill>
                <a:latin typeface="David" pitchFamily="34" charset="-79"/>
                <a:cs typeface="David" pitchFamily="34" charset="-79"/>
              </a:rPr>
              <a:t> :</a:t>
            </a:r>
            <a:endParaRPr lang="en-US" dirty="0"/>
          </a:p>
        </p:txBody>
      </p:sp>
      <p:sp>
        <p:nvSpPr>
          <p:cNvPr id="3" name="Rectangle 2"/>
          <p:cNvSpPr/>
          <p:nvPr/>
        </p:nvSpPr>
        <p:spPr>
          <a:xfrm>
            <a:off x="381000" y="1676400"/>
            <a:ext cx="8290560" cy="5016758"/>
          </a:xfrm>
          <a:prstGeom prst="rect">
            <a:avLst/>
          </a:prstGeom>
        </p:spPr>
        <p:txBody>
          <a:bodyPr wrap="square">
            <a:spAutoFit/>
          </a:bodyPr>
          <a:lstStyle/>
          <a:p>
            <a:pPr>
              <a:buFont typeface="Wingdings" pitchFamily="2" charset="2"/>
              <a:buChar char="Ø"/>
            </a:pPr>
            <a:r>
              <a:rPr lang="en-US" sz="3200" dirty="0" smtClean="0">
                <a:solidFill>
                  <a:schemeClr val="tx2">
                    <a:lumMod val="75000"/>
                  </a:schemeClr>
                </a:solidFill>
                <a:latin typeface="+mj-lt"/>
              </a:rPr>
              <a:t>  </a:t>
            </a:r>
            <a:r>
              <a:rPr lang="en-US" sz="3200" dirty="0" smtClean="0">
                <a:latin typeface="+mj-lt"/>
              </a:rPr>
              <a:t>Store insoluble nitrogenous waste matter, uric acid.</a:t>
            </a:r>
          </a:p>
          <a:p>
            <a:pPr>
              <a:buFont typeface="Wingdings" pitchFamily="2" charset="2"/>
              <a:buChar char="Ø"/>
            </a:pPr>
            <a:r>
              <a:rPr lang="en-US" sz="3200" dirty="0" smtClean="0">
                <a:latin typeface="+mj-lt"/>
              </a:rPr>
              <a:t>  Functions as extra embryonic lung .</a:t>
            </a:r>
          </a:p>
          <a:p>
            <a:pPr>
              <a:buFont typeface="Wingdings" pitchFamily="2" charset="2"/>
              <a:buChar char="Ø"/>
            </a:pPr>
            <a:r>
              <a:rPr lang="en-US" sz="3200" dirty="0" smtClean="0">
                <a:latin typeface="+mj-lt"/>
              </a:rPr>
              <a:t>  Gaseous exchange taking place between blood and external air through it.</a:t>
            </a:r>
          </a:p>
          <a:p>
            <a:pPr>
              <a:buFont typeface="Wingdings" pitchFamily="2" charset="2"/>
              <a:buChar char="Ø"/>
            </a:pPr>
            <a:r>
              <a:rPr lang="en-US" sz="3200" dirty="0" smtClean="0">
                <a:latin typeface="+mj-lt"/>
              </a:rPr>
              <a:t>  Carries on </a:t>
            </a:r>
            <a:r>
              <a:rPr lang="en-US" sz="3200" dirty="0" err="1" smtClean="0">
                <a:latin typeface="+mj-lt"/>
              </a:rPr>
              <a:t>excretion,respiration</a:t>
            </a:r>
            <a:r>
              <a:rPr lang="en-US" sz="3200" dirty="0" smtClean="0">
                <a:latin typeface="+mj-lt"/>
              </a:rPr>
              <a:t> and nutrition</a:t>
            </a:r>
            <a:r>
              <a:rPr lang="en-IN" sz="3200" dirty="0" smtClean="0">
                <a:latin typeface="+mj-lt"/>
              </a:rPr>
              <a:t>.</a:t>
            </a:r>
          </a:p>
          <a:p>
            <a:pPr>
              <a:buFont typeface="Wingdings" pitchFamily="2" charset="2"/>
              <a:buChar char="Ø"/>
            </a:pPr>
            <a:r>
              <a:rPr lang="en-US" sz="3200" dirty="0" smtClean="0">
                <a:latin typeface="+mj-lt"/>
              </a:rPr>
              <a:t>  </a:t>
            </a:r>
            <a:r>
              <a:rPr lang="en-US" sz="3200" dirty="0" err="1" smtClean="0">
                <a:latin typeface="+mj-lt"/>
              </a:rPr>
              <a:t>Allantois</a:t>
            </a:r>
            <a:r>
              <a:rPr lang="en-US" sz="3200" dirty="0" smtClean="0">
                <a:latin typeface="+mj-lt"/>
              </a:rPr>
              <a:t> function as a soft, elastic cushion for protecting the embryo from shock .</a:t>
            </a:r>
          </a:p>
          <a:p>
            <a:pPr>
              <a:buFont typeface="Wingdings" pitchFamily="2" charset="2"/>
              <a:buChar char="Ø"/>
            </a:pPr>
            <a:r>
              <a:rPr lang="en-US" sz="3200" dirty="0" smtClean="0">
                <a:latin typeface="+mj-lt"/>
              </a:rPr>
              <a:t>  </a:t>
            </a:r>
            <a:r>
              <a:rPr lang="en-US" sz="3200" dirty="0" err="1" smtClean="0">
                <a:latin typeface="+mj-lt"/>
              </a:rPr>
              <a:t>Allantois</a:t>
            </a:r>
            <a:r>
              <a:rPr lang="en-US" sz="3200" dirty="0" smtClean="0">
                <a:latin typeface="+mj-lt"/>
              </a:rPr>
              <a:t> helps in a formation of umbilical chord.</a:t>
            </a:r>
            <a:endParaRPr lang="en-US" dirty="0" smtClean="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791200"/>
          </a:xfrm>
        </p:spPr>
        <p:txBody>
          <a:bodyPr>
            <a:normAutofit fontScale="90000"/>
          </a:bodyPr>
          <a:lstStyle/>
          <a:p>
            <a:pPr algn="just" fontAlgn="base"/>
            <a:r>
              <a:rPr lang="en-US" sz="3600" b="1" dirty="0" smtClean="0">
                <a:solidFill>
                  <a:srgbClr val="FFFF00"/>
                </a:solidFill>
              </a:rPr>
              <a:t>4.Yolksac:</a:t>
            </a:r>
            <a:r>
              <a:rPr lang="en-US" sz="3600" dirty="0" smtClean="0"/>
              <a:t/>
            </a:r>
            <a:br>
              <a:rPr lang="en-US" sz="3600" dirty="0" smtClean="0"/>
            </a:br>
            <a:r>
              <a:rPr lang="en-US" sz="3600" dirty="0" smtClean="0"/>
              <a:t/>
            </a:r>
            <a:br>
              <a:rPr lang="en-US" sz="3600" dirty="0" smtClean="0"/>
            </a:br>
            <a:r>
              <a:rPr lang="en-US" sz="3600" dirty="0" smtClean="0"/>
              <a:t>	It is formed of </a:t>
            </a:r>
            <a:r>
              <a:rPr lang="en-US" sz="3600" dirty="0" err="1" smtClean="0"/>
              <a:t>splanchnopleur</a:t>
            </a:r>
            <a:r>
              <a:rPr lang="en-US" sz="3600" dirty="0" smtClean="0"/>
              <a:t> (inner endoderm and outer mesoderm) and is well developed in reptiles, birds and </a:t>
            </a:r>
            <a:r>
              <a:rPr lang="en-US" sz="3600" dirty="0" err="1" smtClean="0"/>
              <a:t>prototherians</a:t>
            </a:r>
            <a:r>
              <a:rPr lang="en-US" sz="3600" dirty="0" smtClean="0"/>
              <a:t> having poly </a:t>
            </a:r>
            <a:r>
              <a:rPr lang="en-US" sz="3600" dirty="0" err="1" smtClean="0"/>
              <a:t>lecithal</a:t>
            </a:r>
            <a:r>
              <a:rPr lang="en-US" sz="3600" dirty="0" smtClean="0"/>
              <a:t> egg. It is mainly digestive in function so acts as extra embryonic gut. It also absorbs the dissolved yolk and passes it to developing embryo. In human beings, it is vestigial.</a:t>
            </a:r>
            <a:r>
              <a:rPr lang="en-US" sz="3200" dirty="0" smtClean="0"/>
              <a:t/>
            </a:r>
            <a:br>
              <a:rPr lang="en-US" sz="3200" dirty="0" smtClean="0"/>
            </a:b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solidFill>
                  <a:srgbClr val="FFFF00"/>
                </a:solidFill>
                <a:latin typeface="David" pitchFamily="34" charset="-79"/>
                <a:cs typeface="David" pitchFamily="34" charset="-79"/>
              </a:rPr>
              <a:t> </a:t>
            </a:r>
            <a:r>
              <a:rPr lang="en-US" dirty="0" smtClean="0">
                <a:solidFill>
                  <a:srgbClr val="FFFF00"/>
                </a:solidFill>
                <a:latin typeface="David" pitchFamily="34" charset="-79"/>
                <a:cs typeface="David" pitchFamily="34" charset="-79"/>
              </a:rPr>
              <a:t>Functions of the Yolk Sac :</a:t>
            </a:r>
            <a:endParaRPr lang="en-US" dirty="0">
              <a:solidFill>
                <a:srgbClr val="FFFF00"/>
              </a:solidFill>
              <a:latin typeface="David" pitchFamily="34" charset="-79"/>
              <a:cs typeface="David" pitchFamily="34" charset="-79"/>
            </a:endParaRPr>
          </a:p>
        </p:txBody>
      </p:sp>
      <p:sp>
        <p:nvSpPr>
          <p:cNvPr id="3" name="Rectangle 2"/>
          <p:cNvSpPr/>
          <p:nvPr/>
        </p:nvSpPr>
        <p:spPr>
          <a:xfrm>
            <a:off x="533400" y="1752600"/>
            <a:ext cx="8153400" cy="3816429"/>
          </a:xfrm>
          <a:prstGeom prst="rect">
            <a:avLst/>
          </a:prstGeom>
        </p:spPr>
        <p:txBody>
          <a:bodyPr wrap="square">
            <a:spAutoFit/>
          </a:bodyPr>
          <a:lstStyle/>
          <a:p>
            <a:pPr>
              <a:buFont typeface="Wingdings" pitchFamily="2" charset="2"/>
              <a:buChar char="Ø"/>
            </a:pPr>
            <a:r>
              <a:rPr lang="en-US" sz="3200" dirty="0" smtClean="0">
                <a:latin typeface="+mj-lt"/>
              </a:rPr>
              <a:t>  Digest the yolk .</a:t>
            </a:r>
          </a:p>
          <a:p>
            <a:pPr>
              <a:buFont typeface="Wingdings" pitchFamily="2" charset="2"/>
              <a:buChar char="Ø"/>
            </a:pPr>
            <a:r>
              <a:rPr lang="en-US" sz="3200" dirty="0" smtClean="0">
                <a:latin typeface="+mj-lt"/>
              </a:rPr>
              <a:t>  Transfer the products  of digestion to the embryo.</a:t>
            </a:r>
          </a:p>
          <a:p>
            <a:pPr>
              <a:buFont typeface="Wingdings" pitchFamily="2" charset="2"/>
              <a:buChar char="Ø"/>
            </a:pPr>
            <a:r>
              <a:rPr lang="en-US" sz="3200" dirty="0" smtClean="0">
                <a:latin typeface="+mj-lt"/>
              </a:rPr>
              <a:t>  Digestive surface increased by force off the walls of the yolk sacs  called yolk sac septa .</a:t>
            </a:r>
          </a:p>
          <a:p>
            <a:pPr>
              <a:buFont typeface="Wingdings" pitchFamily="2" charset="2"/>
              <a:buChar char="Ø"/>
            </a:pPr>
            <a:r>
              <a:rPr lang="en-US" sz="3200" dirty="0" smtClean="0">
                <a:latin typeface="+mj-lt"/>
              </a:rPr>
              <a:t>  In Mammals yolk sac is less nutritive organ then Reptiles and Aves .</a:t>
            </a:r>
          </a:p>
          <a:p>
            <a:endParaRPr lang="en-US"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077200" cy="6049962"/>
          </a:xfrm>
        </p:spPr>
        <p:txBody>
          <a:bodyPr>
            <a:noAutofit/>
          </a:bodyPr>
          <a:lstStyle/>
          <a:p>
            <a:pPr algn="l"/>
            <a:r>
              <a:rPr lang="en-US" sz="3200" dirty="0" smtClean="0"/>
              <a:t/>
            </a:r>
            <a:br>
              <a:rPr lang="en-US" sz="3200" dirty="0" smtClean="0"/>
            </a:br>
            <a:r>
              <a:rPr lang="en-US" sz="3200" dirty="0" smtClean="0"/>
              <a:t/>
            </a:r>
            <a:br>
              <a:rPr lang="en-US" sz="3200" dirty="0" smtClean="0"/>
            </a:br>
            <a:r>
              <a:rPr lang="en-US" sz="3200" dirty="0" smtClean="0"/>
              <a:t>	In the development of embryo, amnion and </a:t>
            </a:r>
            <a:r>
              <a:rPr lang="en-US" sz="3200" dirty="0" err="1" smtClean="0"/>
              <a:t>chorion</a:t>
            </a:r>
            <a:r>
              <a:rPr lang="en-US" sz="3200" dirty="0" smtClean="0"/>
              <a:t> are closely associated, Amnion is bag like covering over the embryo, it separates the embryo from internal environment, Amnion is developed from </a:t>
            </a:r>
            <a:r>
              <a:rPr lang="en-US" sz="3200" dirty="0" err="1" smtClean="0"/>
              <a:t>somato-pleuric</a:t>
            </a:r>
            <a:r>
              <a:rPr lang="en-US" sz="3200" dirty="0" smtClean="0"/>
              <a:t> amniotic folds. These folds are head fold, late-</a:t>
            </a:r>
            <a:r>
              <a:rPr lang="en-US" sz="3200" dirty="0" err="1" smtClean="0"/>
              <a:t>ral</a:t>
            </a:r>
            <a:r>
              <a:rPr lang="en-US" sz="3200" dirty="0" smtClean="0"/>
              <a:t> folds and tail folds.</a:t>
            </a:r>
            <a:br>
              <a:rPr lang="en-US" sz="3200" dirty="0" smtClean="0"/>
            </a:br>
            <a:r>
              <a:rPr lang="en-US" sz="3200" dirty="0" smtClean="0"/>
              <a:t>a) At about 30 hours of incubation, in front of the head of embryo a head fold is developed, it is called amniotic head fold.</a:t>
            </a:r>
            <a:endParaRPr 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a:r>
              <a:rPr lang="en-US" sz="3200" dirty="0" smtClean="0"/>
              <a:t>b) At about third day of incubation amniotic tail fold is developed. It grows opposite to head fold.</a:t>
            </a:r>
            <a:br>
              <a:rPr lang="en-US" sz="3200" dirty="0" smtClean="0"/>
            </a:br>
            <a:r>
              <a:rPr lang="en-US" sz="3200" dirty="0" smtClean="0"/>
              <a:t>c) Mean while lateral folds will develop, they grow </a:t>
            </a:r>
            <a:r>
              <a:rPr lang="en-US" sz="3200" dirty="0" err="1" smtClean="0"/>
              <a:t>dorso</a:t>
            </a:r>
            <a:r>
              <a:rPr lang="en-US" sz="3200" dirty="0" smtClean="0"/>
              <a:t>-medially.</a:t>
            </a:r>
            <a:br>
              <a:rPr lang="en-US" sz="3200" dirty="0" smtClean="0"/>
            </a:br>
            <a:r>
              <a:rPr lang="en-US" sz="3200" dirty="0" smtClean="0"/>
              <a:t>d) After some time head fold, lateral folds, and tail fold will fuse near posterior end of a embryo.</a:t>
            </a:r>
            <a:br>
              <a:rPr lang="en-US" sz="3200" dirty="0" smtClean="0"/>
            </a:br>
            <a:r>
              <a:rPr lang="en-US" sz="3200" dirty="0" smtClean="0"/>
              <a:t>e) At 72 of incubation they are still not fused. They show an opening called amniotic </a:t>
            </a:r>
            <a:r>
              <a:rPr lang="en-US" sz="3200" dirty="0" err="1" smtClean="0"/>
              <a:t>umblicus</a:t>
            </a:r>
            <a:r>
              <a:rPr lang="en-US" sz="3200" dirty="0" smtClean="0"/>
              <a:t>, afterwards they unite.</a:t>
            </a:r>
            <a:br>
              <a:rPr lang="en-US" sz="3200" dirty="0" smtClean="0"/>
            </a:b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normAutofit/>
          </a:bodyPr>
          <a:lstStyle/>
          <a:p>
            <a:pPr algn="l"/>
            <a:r>
              <a:rPr lang="en-US" sz="3200" dirty="0" smtClean="0"/>
              <a:t>f) After their union at the point of union "</a:t>
            </a:r>
            <a:r>
              <a:rPr lang="en-US" sz="3200" dirty="0" err="1" smtClean="0"/>
              <a:t>sero</a:t>
            </a:r>
            <a:r>
              <a:rPr lang="en-US" sz="3200" dirty="0" smtClean="0"/>
              <a:t>-amniotic </a:t>
            </a:r>
            <a:r>
              <a:rPr lang="en-US" sz="3200" dirty="0" err="1" smtClean="0"/>
              <a:t>raphae</a:t>
            </a:r>
            <a:r>
              <a:rPr lang="en-US" sz="3200" dirty="0" smtClean="0"/>
              <a:t>" is present. It is a fold.</a:t>
            </a:r>
            <a:br>
              <a:rPr lang="en-US" sz="3200" dirty="0" smtClean="0"/>
            </a:br>
            <a:r>
              <a:rPr lang="en-US" sz="3200" dirty="0" smtClean="0"/>
              <a:t>g) Because of this union outer </a:t>
            </a:r>
            <a:r>
              <a:rPr lang="en-US" sz="3200" dirty="0" err="1" smtClean="0"/>
              <a:t>chorion</a:t>
            </a:r>
            <a:r>
              <a:rPr lang="en-US" sz="3200" dirty="0" smtClean="0"/>
              <a:t> inner amnion will form, because it is developed from </a:t>
            </a:r>
            <a:r>
              <a:rPr lang="en-US" sz="3200" dirty="0" err="1" smtClean="0"/>
              <a:t>somatopleure</a:t>
            </a:r>
            <a:r>
              <a:rPr lang="en-US" sz="3200" dirty="0" smtClean="0"/>
              <a:t>. In </a:t>
            </a:r>
            <a:r>
              <a:rPr lang="en-US" sz="3200" dirty="0" err="1" smtClean="0"/>
              <a:t>chorion</a:t>
            </a:r>
            <a:r>
              <a:rPr lang="en-US" sz="3200" dirty="0" smtClean="0"/>
              <a:t> ectoderm is present out side and mesoderm is present inside. In amnion ectoderm is inside, mesoderm is out side. Hence the space between amnion and </a:t>
            </a:r>
            <a:r>
              <a:rPr lang="en-US" sz="3200" dirty="0" err="1" smtClean="0"/>
              <a:t>chorion</a:t>
            </a:r>
            <a:r>
              <a:rPr lang="en-US" sz="3200" dirty="0" smtClean="0"/>
              <a:t> is called </a:t>
            </a:r>
            <a:r>
              <a:rPr lang="en-US" sz="3200" dirty="0" err="1" smtClean="0"/>
              <a:t>exocoel</a:t>
            </a:r>
            <a:r>
              <a:rPr lang="en-US" sz="3200" dirty="0" smtClean="0"/>
              <a:t> or </a:t>
            </a:r>
            <a:r>
              <a:rPr lang="en-US" sz="3200" dirty="0" err="1" smtClean="0"/>
              <a:t>extraembryonic</a:t>
            </a:r>
            <a:r>
              <a:rPr lang="en-US" sz="3200" dirty="0" smtClean="0"/>
              <a:t> </a:t>
            </a:r>
            <a:r>
              <a:rPr lang="en-US" sz="3200" dirty="0" err="1" smtClean="0"/>
              <a:t>coelome</a:t>
            </a:r>
            <a:r>
              <a:rPr lang="en-US" sz="3200" dirty="0" smtClean="0"/>
              <a:t>.</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en-US" smtClean="0"/>
          </a:p>
        </p:txBody>
      </p:sp>
      <p:sp>
        <p:nvSpPr>
          <p:cNvPr id="15363" name="Content Placeholder 2"/>
          <p:cNvSpPr>
            <a:spLocks noGrp="1"/>
          </p:cNvSpPr>
          <p:nvPr>
            <p:ph idx="1"/>
          </p:nvPr>
        </p:nvSpPr>
        <p:spPr/>
        <p:txBody>
          <a:bodyPr/>
          <a:lstStyle/>
          <a:p>
            <a:endParaRPr lang="en-US" dirty="0" smtClean="0"/>
          </a:p>
        </p:txBody>
      </p:sp>
      <p:pic>
        <p:nvPicPr>
          <p:cNvPr id="15364" name="Picture 3"/>
          <p:cNvPicPr>
            <a:picLocks noChangeAspect="1" noChangeArrowheads="1"/>
          </p:cNvPicPr>
          <p:nvPr/>
        </p:nvPicPr>
        <p:blipFill>
          <a:blip r:embed="rId2"/>
          <a:srcRect/>
          <a:stretch>
            <a:fillRect/>
          </a:stretch>
        </p:blipFill>
        <p:spPr bwMode="auto">
          <a:xfrm>
            <a:off x="152400" y="152400"/>
            <a:ext cx="4433888" cy="3124200"/>
          </a:xfrm>
          <a:prstGeom prst="rect">
            <a:avLst/>
          </a:prstGeom>
          <a:noFill/>
          <a:ln w="9525">
            <a:noFill/>
            <a:miter lim="800000"/>
            <a:headEnd/>
            <a:tailEnd/>
          </a:ln>
        </p:spPr>
      </p:pic>
      <p:pic>
        <p:nvPicPr>
          <p:cNvPr id="15365" name="Picture 4"/>
          <p:cNvPicPr>
            <a:picLocks noChangeAspect="1" noChangeArrowheads="1"/>
          </p:cNvPicPr>
          <p:nvPr/>
        </p:nvPicPr>
        <p:blipFill>
          <a:blip r:embed="rId3"/>
          <a:srcRect/>
          <a:stretch>
            <a:fillRect/>
          </a:stretch>
        </p:blipFill>
        <p:spPr bwMode="auto">
          <a:xfrm>
            <a:off x="4419600" y="152400"/>
            <a:ext cx="4571999" cy="3124200"/>
          </a:xfrm>
          <a:prstGeom prst="rect">
            <a:avLst/>
          </a:prstGeom>
          <a:noFill/>
          <a:ln w="9525">
            <a:noFill/>
            <a:miter lim="800000"/>
            <a:headEnd/>
            <a:tailEnd/>
          </a:ln>
        </p:spPr>
      </p:pic>
      <p:pic>
        <p:nvPicPr>
          <p:cNvPr id="15366" name="Picture 2"/>
          <p:cNvPicPr>
            <a:picLocks noChangeAspect="1" noChangeArrowheads="1"/>
          </p:cNvPicPr>
          <p:nvPr/>
        </p:nvPicPr>
        <p:blipFill>
          <a:blip r:embed="rId4"/>
          <a:srcRect/>
          <a:stretch>
            <a:fillRect/>
          </a:stretch>
        </p:blipFill>
        <p:spPr bwMode="auto">
          <a:xfrm>
            <a:off x="152400" y="3276600"/>
            <a:ext cx="8839200" cy="32004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72200"/>
            <a:ext cx="8382000" cy="457200"/>
          </a:xfrm>
        </p:spPr>
        <p:txBody>
          <a:bodyPr>
            <a:noAutofit/>
          </a:bodyPr>
          <a:lstStyle/>
          <a:p>
            <a:r>
              <a:rPr lang="en-US" sz="3200" dirty="0" smtClean="0">
                <a:solidFill>
                  <a:srgbClr val="FFFF00"/>
                </a:solidFill>
              </a:rPr>
              <a:t>Fig: Chick’s developing embryo with E.E.M.</a:t>
            </a:r>
            <a:endParaRPr lang="en-US" sz="3200" dirty="0">
              <a:solidFill>
                <a:srgbClr val="FFFF00"/>
              </a:solidFill>
            </a:endParaRPr>
          </a:p>
        </p:txBody>
      </p:sp>
      <p:pic>
        <p:nvPicPr>
          <p:cNvPr id="3" name="Picture 2" descr="C:\Documents and Settings\Mr\My Documents\Downloads\fvets-03-00063-g001.jpg"/>
          <p:cNvPicPr/>
          <p:nvPr/>
        </p:nvPicPr>
        <p:blipFill>
          <a:blip r:embed="rId2"/>
          <a:srcRect/>
          <a:stretch>
            <a:fillRect/>
          </a:stretch>
        </p:blipFill>
        <p:spPr bwMode="auto">
          <a:xfrm>
            <a:off x="1676400" y="304800"/>
            <a:ext cx="5562600" cy="5562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19800"/>
            <a:ext cx="8229600" cy="838200"/>
          </a:xfrm>
        </p:spPr>
        <p:txBody>
          <a:bodyPr>
            <a:normAutofit fontScale="90000"/>
          </a:bodyPr>
          <a:lstStyle/>
          <a:p>
            <a:r>
              <a:rPr lang="en-US" dirty="0" smtClean="0">
                <a:solidFill>
                  <a:srgbClr val="FFFF00"/>
                </a:solidFill>
              </a:rPr>
              <a:t>Fig: Chick’s egg  with different  regions</a:t>
            </a:r>
            <a:endParaRPr lang="en-US" dirty="0">
              <a:solidFill>
                <a:srgbClr val="FFFF00"/>
              </a:solidFill>
            </a:endParaRPr>
          </a:p>
        </p:txBody>
      </p:sp>
      <p:pic>
        <p:nvPicPr>
          <p:cNvPr id="3" name="Picture 2" descr="Image result for extraembryonic membrane in chick"/>
          <p:cNvPicPr/>
          <p:nvPr/>
        </p:nvPicPr>
        <p:blipFill>
          <a:blip r:embed="rId3"/>
          <a:srcRect/>
          <a:stretch>
            <a:fillRect/>
          </a:stretch>
        </p:blipFill>
        <p:spPr bwMode="auto">
          <a:xfrm>
            <a:off x="762000" y="304800"/>
            <a:ext cx="7620000" cy="56388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438400"/>
            <a:ext cx="5410200" cy="1371600"/>
          </a:xfrm>
          <a:ln w="57150"/>
          <a:effectLst>
            <a:glow rad="228600">
              <a:schemeClr val="accent1">
                <a:satMod val="175000"/>
                <a:alpha val="40000"/>
              </a:schemeClr>
            </a:glow>
            <a:outerShdw blurRad="40000" dist="23000" dir="5400000" rotWithShape="0">
              <a:srgbClr val="000000">
                <a:alpha val="35000"/>
              </a:srgbClr>
            </a:outerShdw>
          </a:effectLst>
        </p:spPr>
        <p:style>
          <a:lnRef idx="0">
            <a:schemeClr val="dk1"/>
          </a:lnRef>
          <a:fillRef idx="3">
            <a:schemeClr val="dk1"/>
          </a:fillRef>
          <a:effectRef idx="3">
            <a:schemeClr val="dk1"/>
          </a:effectRef>
          <a:fontRef idx="minor">
            <a:schemeClr val="lt1"/>
          </a:fontRef>
        </p:style>
        <p:txBody>
          <a:bodyPr/>
          <a:lstStyle/>
          <a:p>
            <a:r>
              <a:rPr lang="en-US" b="1" dirty="0" smtClean="0">
                <a:solidFill>
                  <a:srgbClr val="00B0F0"/>
                </a:solidFill>
                <a:latin typeface="Baskerville Old Face" pitchFamily="18" charset="0"/>
              </a:rPr>
              <a:t>THANKS TO ALL</a:t>
            </a:r>
            <a:endParaRPr lang="en-US" b="1" dirty="0">
              <a:solidFill>
                <a:srgbClr val="00B0F0"/>
              </a:solidFill>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FF00"/>
                </a:solidFill>
                <a:latin typeface="David" pitchFamily="34" charset="-79"/>
                <a:cs typeface="David" pitchFamily="34" charset="-79"/>
              </a:rPr>
              <a:t>Definition of Extra Embryonic Membrane:</a:t>
            </a:r>
            <a:endParaRPr lang="en-US" sz="3200" dirty="0">
              <a:solidFill>
                <a:srgbClr val="FFFF00"/>
              </a:solidFill>
              <a:latin typeface="David" pitchFamily="34" charset="-79"/>
              <a:cs typeface="David" pitchFamily="34" charset="-79"/>
            </a:endParaRPr>
          </a:p>
        </p:txBody>
      </p:sp>
      <p:sp>
        <p:nvSpPr>
          <p:cNvPr id="3" name="Rectangle 2"/>
          <p:cNvSpPr/>
          <p:nvPr/>
        </p:nvSpPr>
        <p:spPr>
          <a:xfrm>
            <a:off x="990600" y="1828800"/>
            <a:ext cx="7281203" cy="3046988"/>
          </a:xfrm>
          <a:prstGeom prst="rect">
            <a:avLst/>
          </a:prstGeom>
        </p:spPr>
        <p:txBody>
          <a:bodyPr wrap="square">
            <a:spAutoFit/>
          </a:bodyPr>
          <a:lstStyle/>
          <a:p>
            <a:pPr algn="just"/>
            <a:r>
              <a:rPr lang="en-US" sz="3200" dirty="0" smtClean="0">
                <a:latin typeface="+mj-lt"/>
              </a:rPr>
              <a:t>	The </a:t>
            </a:r>
            <a:r>
              <a:rPr lang="en-US" sz="3200" dirty="0" err="1" smtClean="0">
                <a:latin typeface="+mj-lt"/>
              </a:rPr>
              <a:t>blastoderm</a:t>
            </a:r>
            <a:r>
              <a:rPr lang="en-US" sz="3200" dirty="0" smtClean="0">
                <a:latin typeface="+mj-lt"/>
              </a:rPr>
              <a:t>  in birds , reptiles and </a:t>
            </a:r>
            <a:r>
              <a:rPr lang="en-US" sz="3200" dirty="0" smtClean="0">
                <a:latin typeface="+mj-lt"/>
                <a:cs typeface="Calibri" pitchFamily="34" charset="0"/>
              </a:rPr>
              <a:t>mammals</a:t>
            </a:r>
            <a:r>
              <a:rPr lang="en-US" sz="3200" dirty="0" smtClean="0">
                <a:latin typeface="+mj-lt"/>
              </a:rPr>
              <a:t> not only gives rise to embryo, but also to certain structures that lie outside the embryo. These extra embryonic structures are called Extra  Embryonic Membrane.</a:t>
            </a:r>
            <a:endParaRPr lang="en-US" sz="32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19800"/>
            <a:ext cx="8229600" cy="609600"/>
          </a:xfrm>
        </p:spPr>
        <p:txBody>
          <a:bodyPr/>
          <a:lstStyle/>
          <a:p>
            <a:r>
              <a:rPr lang="en-US" sz="3200" b="1" dirty="0" smtClean="0">
                <a:solidFill>
                  <a:srgbClr val="FFFF00"/>
                </a:solidFill>
                <a:latin typeface="David" pitchFamily="34" charset="-79"/>
                <a:cs typeface="David" pitchFamily="34" charset="-79"/>
              </a:rPr>
              <a:t>Fig: Extra Embryonic Membranes:</a:t>
            </a:r>
            <a:endParaRPr lang="en-US" sz="3200" b="1" dirty="0">
              <a:solidFill>
                <a:srgbClr val="FFFF00"/>
              </a:solidFill>
              <a:latin typeface="David" pitchFamily="34" charset="-79"/>
              <a:cs typeface="David" pitchFamily="34" charset="-79"/>
            </a:endParaRPr>
          </a:p>
        </p:txBody>
      </p:sp>
      <p:pic>
        <p:nvPicPr>
          <p:cNvPr id="3" name="Content Placeholder 7" descr="IMG_1509.JPG"/>
          <p:cNvPicPr>
            <a:picLocks noChangeAspect="1"/>
          </p:cNvPicPr>
          <p:nvPr/>
        </p:nvPicPr>
        <p:blipFill>
          <a:blip r:embed="rId2"/>
          <a:stretch>
            <a:fillRect/>
          </a:stretch>
        </p:blipFill>
        <p:spPr>
          <a:xfrm>
            <a:off x="990600" y="685800"/>
            <a:ext cx="7162799" cy="484368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Autofit/>
          </a:bodyPr>
          <a:lstStyle/>
          <a:p>
            <a:r>
              <a:rPr lang="en-US" b="1" dirty="0" smtClean="0">
                <a:solidFill>
                  <a:srgbClr val="FFFF00"/>
                </a:solidFill>
                <a:latin typeface="David" pitchFamily="34" charset="-79"/>
                <a:cs typeface="David" pitchFamily="34" charset="-79"/>
              </a:rPr>
              <a:t>Types of extra embryonic membranes</a:t>
            </a:r>
            <a:endParaRPr lang="en-US" b="1" dirty="0">
              <a:solidFill>
                <a:srgbClr val="FFFF00"/>
              </a:solidFill>
              <a:latin typeface="David" pitchFamily="34" charset="-79"/>
              <a:cs typeface="David" pitchFamily="34" charset="-79"/>
            </a:endParaRPr>
          </a:p>
        </p:txBody>
      </p:sp>
      <p:sp>
        <p:nvSpPr>
          <p:cNvPr id="3" name="Subtitle 2"/>
          <p:cNvSpPr>
            <a:spLocks noGrp="1"/>
          </p:cNvSpPr>
          <p:nvPr>
            <p:ph type="subTitle" idx="1"/>
          </p:nvPr>
        </p:nvSpPr>
        <p:spPr>
          <a:xfrm>
            <a:off x="685800" y="1905000"/>
            <a:ext cx="7330440" cy="3733800"/>
          </a:xfrm>
        </p:spPr>
        <p:txBody>
          <a:bodyPr>
            <a:normAutofit/>
          </a:bodyPr>
          <a:lstStyle/>
          <a:p>
            <a:r>
              <a:rPr lang="en-US" dirty="0" smtClean="0">
                <a:latin typeface="+mj-lt"/>
              </a:rPr>
              <a:t>There are basically four types of extra-embryonic membranes in Chick-</a:t>
            </a:r>
          </a:p>
          <a:p>
            <a:pPr>
              <a:buFont typeface="Arial" pitchFamily="34" charset="0"/>
              <a:buChar char="•"/>
            </a:pPr>
            <a:r>
              <a:rPr lang="en-US" dirty="0" smtClean="0">
                <a:latin typeface="+mj-lt"/>
              </a:rPr>
              <a:t> Amnion </a:t>
            </a:r>
          </a:p>
          <a:p>
            <a:pPr>
              <a:buFont typeface="Arial" pitchFamily="34" charset="0"/>
              <a:buChar char="•"/>
            </a:pPr>
            <a:r>
              <a:rPr lang="en-US" dirty="0" smtClean="0">
                <a:latin typeface="+mj-lt"/>
              </a:rPr>
              <a:t> </a:t>
            </a:r>
            <a:r>
              <a:rPr lang="en-US" dirty="0" err="1" smtClean="0">
                <a:latin typeface="+mj-lt"/>
              </a:rPr>
              <a:t>Chorion</a:t>
            </a:r>
            <a:endParaRPr lang="en-US" dirty="0" smtClean="0">
              <a:latin typeface="+mj-lt"/>
            </a:endParaRPr>
          </a:p>
          <a:p>
            <a:pPr>
              <a:buFont typeface="Arial" pitchFamily="34" charset="0"/>
              <a:buChar char="•"/>
            </a:pPr>
            <a:r>
              <a:rPr lang="en-US" dirty="0" smtClean="0">
                <a:latin typeface="+mj-lt"/>
              </a:rPr>
              <a:t> </a:t>
            </a:r>
            <a:r>
              <a:rPr lang="en-US" dirty="0" err="1" smtClean="0">
                <a:latin typeface="+mj-lt"/>
              </a:rPr>
              <a:t>Allantois</a:t>
            </a:r>
            <a:r>
              <a:rPr lang="en-US" dirty="0" smtClean="0">
                <a:latin typeface="+mj-lt"/>
              </a:rPr>
              <a:t> and</a:t>
            </a:r>
          </a:p>
          <a:p>
            <a:pPr>
              <a:buFont typeface="Arial" pitchFamily="34" charset="0"/>
              <a:buChar char="•"/>
            </a:pPr>
            <a:r>
              <a:rPr lang="en-US" dirty="0" smtClean="0"/>
              <a:t> Yolk sac</a:t>
            </a:r>
            <a:endParaRPr lang="en-US"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19800"/>
            <a:ext cx="8229600" cy="609600"/>
          </a:xfrm>
        </p:spPr>
        <p:txBody>
          <a:bodyPr>
            <a:noAutofit/>
          </a:bodyPr>
          <a:lstStyle/>
          <a:p>
            <a:r>
              <a:rPr lang="en-US" sz="3200" dirty="0" smtClean="0">
                <a:solidFill>
                  <a:srgbClr val="FFFF00"/>
                </a:solidFill>
                <a:cs typeface="David"/>
              </a:rPr>
              <a:t>Fig: Four extra-embryonic membranes</a:t>
            </a:r>
            <a:endParaRPr lang="en-US" sz="3200" dirty="0">
              <a:solidFill>
                <a:srgbClr val="FFFF00"/>
              </a:solidFill>
              <a:cs typeface="David"/>
            </a:endParaRPr>
          </a:p>
        </p:txBody>
      </p:sp>
      <p:pic>
        <p:nvPicPr>
          <p:cNvPr id="3" name="Content Placeholder 6" descr="IMG_1515.JPG"/>
          <p:cNvPicPr>
            <a:picLocks noChangeAspect="1"/>
          </p:cNvPicPr>
          <p:nvPr/>
        </p:nvPicPr>
        <p:blipFill>
          <a:blip r:embed="rId2"/>
          <a:stretch>
            <a:fillRect/>
          </a:stretch>
        </p:blipFill>
        <p:spPr>
          <a:xfrm>
            <a:off x="914400" y="381000"/>
            <a:ext cx="7391400" cy="55626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821362"/>
          </a:xfrm>
        </p:spPr>
        <p:txBody>
          <a:bodyPr>
            <a:noAutofit/>
          </a:bodyPr>
          <a:lstStyle/>
          <a:p>
            <a:pPr algn="just"/>
            <a:r>
              <a:rPr lang="en-US" sz="4000" b="1" dirty="0" smtClean="0">
                <a:solidFill>
                  <a:srgbClr val="FFFF00"/>
                </a:solidFill>
              </a:rPr>
              <a:t>1.Amnion:</a:t>
            </a:r>
            <a:r>
              <a:rPr lang="en-US" sz="3200" dirty="0" smtClean="0"/>
              <a:t/>
            </a:r>
            <a:br>
              <a:rPr lang="en-US" sz="3200" dirty="0" smtClean="0"/>
            </a:br>
            <a:r>
              <a:rPr lang="en-US" sz="3200" dirty="0" smtClean="0"/>
              <a:t>	</a:t>
            </a:r>
            <a:br>
              <a:rPr lang="en-US" sz="3200" dirty="0" smtClean="0"/>
            </a:br>
            <a:r>
              <a:rPr lang="en-US" sz="3200" dirty="0" smtClean="0"/>
              <a:t>	It is innermost fold of </a:t>
            </a:r>
            <a:r>
              <a:rPr lang="en-US" sz="3200" dirty="0" err="1" smtClean="0"/>
              <a:t>somatopleur</a:t>
            </a:r>
            <a:r>
              <a:rPr lang="en-US" sz="3200" dirty="0" smtClean="0"/>
              <a:t> (inner ectoderm and outer mesoderm) above the embryo. Between the amnion and embryo, there is amniotic cavity filled with amniotic fluid secreted by both embryo and amnion. Amnion protects the embryo while amniotic fluid acts as shock absorber and also prevents desiccation of embryo.</a:t>
            </a: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solidFill>
                  <a:srgbClr val="FFFF00"/>
                </a:solidFill>
                <a:latin typeface="David" pitchFamily="34" charset="-79"/>
                <a:cs typeface="David" pitchFamily="34" charset="-79"/>
              </a:rPr>
              <a:t> </a:t>
            </a:r>
            <a:r>
              <a:rPr lang="en-US" dirty="0" smtClean="0">
                <a:solidFill>
                  <a:srgbClr val="FFFF00"/>
                </a:solidFill>
                <a:latin typeface="David" pitchFamily="34" charset="-79"/>
                <a:cs typeface="David" pitchFamily="34" charset="-79"/>
              </a:rPr>
              <a:t>Functions of the Amnion :</a:t>
            </a:r>
            <a:endParaRPr lang="en-US" dirty="0"/>
          </a:p>
        </p:txBody>
      </p:sp>
      <p:sp>
        <p:nvSpPr>
          <p:cNvPr id="3" name="Rectangle 2"/>
          <p:cNvSpPr/>
          <p:nvPr/>
        </p:nvSpPr>
        <p:spPr>
          <a:xfrm>
            <a:off x="1219200" y="1676400"/>
            <a:ext cx="6799385" cy="2062103"/>
          </a:xfrm>
          <a:prstGeom prst="rect">
            <a:avLst/>
          </a:prstGeom>
        </p:spPr>
        <p:txBody>
          <a:bodyPr wrap="square">
            <a:spAutoFit/>
          </a:bodyPr>
          <a:lstStyle/>
          <a:p>
            <a:pPr>
              <a:buFont typeface="Wingdings" pitchFamily="2" charset="2"/>
              <a:buChar char="Ø"/>
            </a:pPr>
            <a:r>
              <a:rPr lang="en-US" sz="3200" dirty="0" smtClean="0"/>
              <a:t>  Amnion protects the embryo from shock and injury.</a:t>
            </a:r>
          </a:p>
          <a:p>
            <a:pPr>
              <a:buFont typeface="Wingdings" pitchFamily="2" charset="2"/>
              <a:buChar char="Ø"/>
            </a:pPr>
            <a:r>
              <a:rPr lang="en-US" sz="3200" dirty="0" smtClean="0"/>
              <a:t>  Amniotic fluid prevents its desiccation.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274638"/>
            <a:ext cx="8382000" cy="5516562"/>
          </a:xfrm>
        </p:spPr>
        <p:txBody>
          <a:bodyPr>
            <a:noAutofit/>
          </a:bodyPr>
          <a:lstStyle/>
          <a:p>
            <a:pPr algn="just" fontAlgn="base"/>
            <a:r>
              <a:rPr lang="en-US" sz="3200" dirty="0" smtClean="0"/>
              <a:t/>
            </a:r>
            <a:br>
              <a:rPr lang="en-US" sz="3200" dirty="0" smtClean="0"/>
            </a:br>
            <a:r>
              <a:rPr lang="en-US" sz="3200" dirty="0" smtClean="0"/>
              <a:t/>
            </a:r>
            <a:br>
              <a:rPr lang="en-US" sz="3200" dirty="0" smtClean="0"/>
            </a:br>
            <a:r>
              <a:rPr lang="en-US" sz="4000" b="1" dirty="0" smtClean="0">
                <a:solidFill>
                  <a:srgbClr val="FFFF00"/>
                </a:solidFill>
              </a:rPr>
              <a:t>2.Chorion:</a:t>
            </a:r>
            <a:r>
              <a:rPr lang="en-US" sz="3200" dirty="0" smtClean="0"/>
              <a:t/>
            </a:r>
            <a:br>
              <a:rPr lang="en-US" sz="3200" dirty="0" smtClean="0"/>
            </a:br>
            <a:r>
              <a:rPr lang="en-US" sz="3200" dirty="0" smtClean="0"/>
              <a:t/>
            </a:r>
            <a:br>
              <a:rPr lang="en-US" sz="3200" dirty="0" smtClean="0"/>
            </a:br>
            <a:r>
              <a:rPr lang="en-US" sz="3200" dirty="0" smtClean="0"/>
              <a:t>	It is outermost fold of </a:t>
            </a:r>
            <a:r>
              <a:rPr lang="en-US" sz="3200" dirty="0" err="1" smtClean="0"/>
              <a:t>somatopleur</a:t>
            </a:r>
            <a:r>
              <a:rPr lang="en-US" sz="3200" dirty="0" smtClean="0"/>
              <a:t> and surrounds the embryo. In reptiles, birds and </a:t>
            </a:r>
            <a:r>
              <a:rPr lang="en-US" sz="3200" dirty="0" err="1" smtClean="0"/>
              <a:t>prototherians</a:t>
            </a:r>
            <a:r>
              <a:rPr lang="en-US" sz="3200" dirty="0" smtClean="0"/>
              <a:t>, </a:t>
            </a:r>
            <a:r>
              <a:rPr lang="en-US" sz="3200" dirty="0" err="1" smtClean="0"/>
              <a:t>allantochorion</a:t>
            </a:r>
            <a:r>
              <a:rPr lang="en-US" sz="3200" dirty="0" smtClean="0"/>
              <a:t> acts as extra embryonic lung and helps in exchange of gases. But in primates including human beings, only </a:t>
            </a:r>
            <a:r>
              <a:rPr lang="en-US" sz="3200" dirty="0" err="1" smtClean="0"/>
              <a:t>chorion</a:t>
            </a:r>
            <a:r>
              <a:rPr lang="en-US" sz="3200" dirty="0" smtClean="0"/>
              <a:t> forms the placenta (chorionic placenta) while in other </a:t>
            </a:r>
            <a:r>
              <a:rPr lang="en-US" sz="3200" dirty="0" err="1" smtClean="0"/>
              <a:t>eutherian</a:t>
            </a:r>
            <a:r>
              <a:rPr lang="en-US" sz="3200" dirty="0" smtClean="0"/>
              <a:t>, </a:t>
            </a:r>
            <a:r>
              <a:rPr lang="en-US" sz="3200" dirty="0" err="1" smtClean="0"/>
              <a:t>allantochorion</a:t>
            </a:r>
            <a:r>
              <a:rPr lang="en-US" sz="3200" dirty="0" smtClean="0"/>
              <a:t> forms </a:t>
            </a:r>
            <a:r>
              <a:rPr lang="en-US" sz="3200" dirty="0" err="1" smtClean="0"/>
              <a:t>allantoic</a:t>
            </a:r>
            <a:r>
              <a:rPr lang="en-US" sz="3200" dirty="0" smtClean="0"/>
              <a:t>	 placenta.</a:t>
            </a:r>
            <a:br>
              <a:rPr lang="en-US" sz="3200" dirty="0" smtClean="0"/>
            </a:br>
            <a:r>
              <a:rPr lang="en-US" sz="3200" dirty="0" smtClean="0"/>
              <a:t/>
            </a:r>
            <a:br>
              <a:rPr lang="en-US" sz="3200" dirty="0" smtClean="0"/>
            </a:br>
            <a:r>
              <a:rPr lang="en-US" sz="3200" dirty="0" smtClean="0"/>
              <a:t/>
            </a:r>
            <a:br>
              <a:rPr lang="en-US" sz="3200" dirty="0" smtClean="0"/>
            </a:br>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297</Words>
  <Application>Microsoft Office PowerPoint</Application>
  <PresentationFormat>On-screen Show (4:3)</PresentationFormat>
  <Paragraphs>45</Paragraphs>
  <Slides>20</Slides>
  <Notes>5</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Office Theme</vt:lpstr>
      <vt:lpstr>Custom Design</vt:lpstr>
      <vt:lpstr>1_Custom Design</vt:lpstr>
      <vt:lpstr>2_Custom Design</vt:lpstr>
      <vt:lpstr>Extra embryonic membrane formation in Chick            and  their functions By Dr. R. C. Nath; Associate Professor Department of Zoology Govt. Degree College, DMR.</vt:lpstr>
      <vt:lpstr>Fig: Chick’s egg  with different  regions</vt:lpstr>
      <vt:lpstr>Definition of Extra Embryonic Membrane:</vt:lpstr>
      <vt:lpstr>Fig: Extra Embryonic Membranes:</vt:lpstr>
      <vt:lpstr>Types of extra embryonic membranes</vt:lpstr>
      <vt:lpstr>Fig: Four extra-embryonic membranes</vt:lpstr>
      <vt:lpstr>1.Amnion:    It is innermost fold of somatopleur (inner ectoderm and outer mesoderm) above the embryo. Between the amnion and embryo, there is amniotic cavity filled with amniotic fluid secreted by both embryo and amnion. Amnion protects the embryo while amniotic fluid acts as shock absorber and also prevents desiccation of embryo.</vt:lpstr>
      <vt:lpstr> Functions of the Amnion :</vt:lpstr>
      <vt:lpstr>  2.Chorion:   It is outermost fold of somatopleur and surrounds the embryo. In reptiles, birds and prototherians, allantochorion acts as extra embryonic lung and helps in exchange of gases. But in primates including human beings, only chorion forms the placenta (chorionic placenta) while in other eutherian, allantochorion forms allantoic  placenta.   </vt:lpstr>
      <vt:lpstr> Functions of the Chorion :</vt:lpstr>
      <vt:lpstr>3.Allantois:    It is a fold of splanchnopleur developed from the hind gut of the embryo. It is well developed in amniotes with polylecithal egg (e.g., reptiles, birds and prototherians) and stores the nitrogenous wastes of the embryo so acts as extra embryonic kidney. In most of eutherian, it combines with chorion to form allantochorion which takes part in placenta formation (Allantoic placenta). It is reduced in human beings.</vt:lpstr>
      <vt:lpstr> Functions of the Allantois :</vt:lpstr>
      <vt:lpstr>4.Yolksac:   It is formed of splanchnopleur (inner endoderm and outer mesoderm) and is well developed in reptiles, birds and prototherians having poly lecithal egg. It is mainly digestive in function so acts as extra embryonic gut. It also absorbs the dissolved yolk and passes it to developing embryo. In human beings, it is vestigial. </vt:lpstr>
      <vt:lpstr> Functions of the Yolk Sac :</vt:lpstr>
      <vt:lpstr>   In the development of embryo, amnion and chorion are closely associated, Amnion is bag like covering over the embryo, it separates the embryo from internal environment, Amnion is developed from somato-pleuric amniotic folds. These folds are head fold, late-ral folds and tail folds. a) At about 30 hours of incubation, in front of the head of embryo a head fold is developed, it is called amniotic head fold.</vt:lpstr>
      <vt:lpstr>b) At about third day of incubation amniotic tail fold is developed. It grows opposite to head fold. c) Mean while lateral folds will develop, they grow dorso-medially. d) After some time head fold, lateral folds, and tail fold will fuse near posterior end of a embryo. e) At 72 of incubation they are still not fused. They show an opening called amniotic umblicus, afterwards they unite. </vt:lpstr>
      <vt:lpstr>f) After their union at the point of union "sero-amniotic raphae" is present. It is a fold. g) Because of this union outer chorion inner amnion will form, because it is developed from somatopleure. In chorion ectoderm is present out side and mesoderm is present inside. In amnion ectoderm is inside, mesoderm is out side. Hence the space between amnion and chorion is called exocoel or extraembryonic coelome.</vt:lpstr>
      <vt:lpstr>Slide 18</vt:lpstr>
      <vt:lpstr>Fig: Chick’s developing embryo with E.E.M.</vt:lpstr>
      <vt:lpstr>THANKS TO ALL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1.Amnion:    It is innermost fold of somatopleur (inner ectoderm and outer mesoderm) above the embryo. Between the amnion and embryo, there is amniotic cavity filled with amniotic fluid secreted by both embryo and amnion. Amnion protects the embryo while amniotic fluid acts as shock absorber and also prevents dessication of embryo.</dc:title>
  <dc:creator>Raktarun</dc:creator>
  <cp:lastModifiedBy>acer</cp:lastModifiedBy>
  <cp:revision>39</cp:revision>
  <dcterms:created xsi:type="dcterms:W3CDTF">2006-08-16T00:00:00Z</dcterms:created>
  <dcterms:modified xsi:type="dcterms:W3CDTF">2017-03-04T07:12:36Z</dcterms:modified>
</cp:coreProperties>
</file>