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35" r:id="rId2"/>
    <p:sldId id="339" r:id="rId3"/>
    <p:sldId id="341" r:id="rId4"/>
    <p:sldId id="314" r:id="rId5"/>
    <p:sldId id="315" r:id="rId6"/>
    <p:sldId id="316" r:id="rId7"/>
    <p:sldId id="317" r:id="rId8"/>
    <p:sldId id="334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32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342" r:id="rId36"/>
    <p:sldId id="287" r:id="rId37"/>
    <p:sldId id="288" r:id="rId38"/>
    <p:sldId id="289" r:id="rId39"/>
    <p:sldId id="290" r:id="rId40"/>
    <p:sldId id="291" r:id="rId41"/>
    <p:sldId id="34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70B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53B7-2CA4-4B8A-A607-5861C98B9072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131B5-2377-4441-A9A0-9B61A7D733B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31B5-2377-4441-A9A0-9B61A7D733B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31B5-2377-4441-A9A0-9B61A7D733B9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31B5-2377-4441-A9A0-9B61A7D733B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31B5-2377-4441-A9A0-9B61A7D733B9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31B5-2377-4441-A9A0-9B61A7D733B9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88ABC3-22C3-41C0-8080-E2B0A6347B05}" type="datetimeFigureOut">
              <a:rPr lang="en-US" smtClean="0"/>
              <a:pPr/>
              <a:t>3/5/2017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56BC16-DC66-4A03-8D48-4018B2D9BB7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Library40-55\50-EcologyAndTheBiosphere\50-00x-EarthFrom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2928934"/>
            <a:ext cx="850112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I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EFFECTS OF POLLUTION ON ECOSYSTEM AND BIOLOGICAL </a:t>
            </a:r>
            <a:r>
              <a:rPr lang="en-I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DIVERSITY</a:t>
            </a:r>
          </a:p>
          <a:p>
            <a:pPr algn="just"/>
            <a:endParaRPr lang="en-IN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BOTANY( Semester – I )</a:t>
            </a:r>
            <a:endParaRPr lang="en-IN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4290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Aquatic Environmental Issues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+mj-cs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" charset="-128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46138" y="1285860"/>
            <a:ext cx="7840662" cy="51387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Water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Eutrophication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Ocean Dead Zones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Thermal Pollution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Overfishing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224" y="274638"/>
            <a:ext cx="4213251" cy="965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Eutrophication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142984"/>
            <a:ext cx="7329510" cy="5715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Eutrophication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bodies of water becomes enriched with nutrients. This can be a problem in marine habitats such as lakes as it can cause algal blooms.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run-off from fertilizers,  into nearby water causing an increase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nutrient levels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It causes phytoplankton to grow and reproduce more rapidly, resulting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algal blooms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This bloom of algae disrupts normal ecosystem functioning and causes many problems.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The algae may use up all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oxygen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in the water, leaving none for other marine life. This results in the death of many aquatic organisms such as fish, which need the oxygen in the water to live.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The bloom of algae may also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block sunlight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from photosynthetic marine plants under the water surface.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Some algae even produce toxins that are harmful to higher forms of life. This can cause problems along the food chain and affect any animal that feeds on them.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  <p:pic>
        <p:nvPicPr>
          <p:cNvPr id="4" name="Picture 4" descr="C:\Users\KarenLancour\Pictures\Green Generations\Algal Bl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21471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Climate Change Issues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" charset="-128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Greenhouse Effect 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warming that results when the atmosphere traps heat radiating from Earth toward space.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Ozone Depletion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ozone layer is deteriorating due to the release of pollution containing the chemicals chlorine and bromine (chlorofluorocarbons or CFCs)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Ozone Depletion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" charset="-128"/>
              <a:cs typeface="+mj-cs"/>
            </a:endParaRPr>
          </a:p>
        </p:txBody>
      </p:sp>
      <p:pic>
        <p:nvPicPr>
          <p:cNvPr id="3" name="Picture 2" descr="C:\Users\KarenLancour\Pictures\Green Generations\Ozone Depletion Pro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038" y="1000109"/>
            <a:ext cx="739298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Greenhouse Effect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" charset="-128"/>
              <a:cs typeface="+mj-cs"/>
            </a:endParaRPr>
          </a:p>
        </p:txBody>
      </p:sp>
      <p:pic>
        <p:nvPicPr>
          <p:cNvPr id="3" name="Picture 2" descr="C:\Users\KarenLancour\Pictures\Green Generations\Greenhouse Eff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1214422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Fertilizers and Pesticides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" charset="-128"/>
              <a:cs typeface="+mj-cs"/>
            </a:endParaRPr>
          </a:p>
        </p:txBody>
      </p:sp>
      <p:pic>
        <p:nvPicPr>
          <p:cNvPr id="3" name="Picture 5" descr="C:\Users\KarenLancour\Pictures\Green Generations\Pestic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142984"/>
            <a:ext cx="5641975" cy="3763963"/>
          </a:xfrm>
          <a:prstGeom prst="rect">
            <a:avLst/>
          </a:prstGeom>
          <a:noFill/>
        </p:spPr>
      </p:pic>
      <p:pic>
        <p:nvPicPr>
          <p:cNvPr id="4" name="Picture 4" descr="C:\Users\KarenLancour\Pictures\Green Generations\DDT Concen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7" y="1123950"/>
            <a:ext cx="271464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Nonrenewable vs. Renewable Energy Sources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28736"/>
            <a:ext cx="8229600" cy="5214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Non-renewable energy sources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fossil fuels as coal, oil and natural gas as well as nuclear fuels – limited supply will run out and have negative environmental impacts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Renewable energy sources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sun, wind, waves, heat, hydropower and biomass that can be used again and again and is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cleanest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energy sources.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	There are pros and cons for each type of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714356"/>
            <a:ext cx="6400800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Man affects his Environment through the change of: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04800" y="2971800"/>
            <a:ext cx="3429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empus Sans ITC"/>
              </a:rPr>
              <a:t>Land Use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962400" y="3962400"/>
            <a:ext cx="785813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/>
              </a:rPr>
              <a:t>&amp;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105400" y="4343400"/>
            <a:ext cx="38100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I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Tempus Sans ITC"/>
              </a:rPr>
              <a:t>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500042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Deforestation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latin typeface="Impact" pitchFamily="34" charset="0"/>
              </a:rPr>
              <a:t>Effects on Environment 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2514600"/>
            <a:ext cx="82296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atmospheric carbon dioxide concentration increases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soil erosion by heavy rain or strong wind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no root to hold soil particles together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soil being washed into rivers 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Symbol" pitchFamily="18" charset="2"/>
              </a:rPr>
              <a:t>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fills up the river bed 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Symbol" pitchFamily="18" charset="2"/>
              </a:rPr>
              <a:t>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causes flooding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2590800" y="500043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Deforestation</a:t>
            </a: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533400" y="1285861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latin typeface="Impact" pitchFamily="34" charset="0"/>
              </a:rPr>
              <a:t>Effects on Environment :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533400" y="2285992"/>
            <a:ext cx="8229600" cy="35052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destroys natural habitats &amp; causes loss of species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cause extinction of species because of destruction of natural habitat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loss of important medicines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42844" y="1285860"/>
            <a:ext cx="87153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kumimoji="0" lang="en-US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askervilleMT-SemiBold" charset="0"/>
              </a:rPr>
              <a:t>OUR</a:t>
            </a:r>
            <a:r>
              <a:rPr kumimoji="0" lang="en-US" sz="4000" b="1" i="0" u="none" strike="noStrike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askervilleMT-SemiBold" charset="0"/>
              </a:rPr>
              <a:t> MOTHER EARTH,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2970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askervilleMT-SemiBold" charset="0"/>
              </a:rPr>
              <a:t>The Nature</a:t>
            </a:r>
            <a:endParaRPr kumimoji="0" lang="en-US" sz="3600" b="1" i="0" u="none" strike="noStrike" normalizeH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2970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Calibri" pitchFamily="34" charset="0"/>
              <a:cs typeface="BaskervilleMT-SemiBol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endParaRPr lang="en-US" sz="3600" b="1" cap="none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Calibri" pitchFamily="34" charset="0"/>
              <a:cs typeface="BaskervilleMT-SemiBol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486025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Biological Diversity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486025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Ecosystem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486025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Pollution and its effects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Monoculture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1706563"/>
            <a:ext cx="441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latin typeface="Impact" pitchFamily="34" charset="0"/>
              </a:rPr>
              <a:t>Effects on Environment 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2860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increase in pest population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                        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Impact" pitchFamily="34" charset="0"/>
                <a:ea typeface="MS Gothic" pitchFamily="49" charset="-128"/>
                <a:cs typeface="+mn-cs"/>
              </a:rPr>
              <a:t>∵monoculture enables pests to have </a:t>
            </a:r>
            <a:r>
              <a:rPr lang="en-US" altLang="zh-TW" sz="3200" dirty="0" smtClean="0">
                <a:solidFill>
                  <a:srgbClr val="669900"/>
                </a:solidFill>
                <a:latin typeface="Impact" pitchFamily="34" charset="0"/>
                <a:ea typeface="MS Gothic" pitchFamily="49" charset="-128"/>
              </a:rPr>
              <a:t>      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Impact" pitchFamily="34" charset="0"/>
                <a:ea typeface="MS Gothic" pitchFamily="49" charset="-128"/>
                <a:cs typeface="+mn-cs"/>
              </a:rPr>
              <a:t>continual supply of food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exhaustion of particular type of minerals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Impact" pitchFamily="34" charset="0"/>
                <a:ea typeface="MS Gothic" pitchFamily="49" charset="-128"/>
                <a:cs typeface="+mn-cs"/>
              </a:rPr>
              <a:t>∵the same type of plants draws particular types of mineral from the soil for a long time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Impact" pitchFamily="34" charset="0"/>
              <a:ea typeface="MS Gothic" pitchFamily="49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71736" y="214290"/>
            <a:ext cx="421484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96"/>
              </a:avLst>
            </a:prstTxWarp>
          </a:bodyPr>
          <a:lstStyle/>
          <a:p>
            <a:pPr algn="ctr"/>
            <a:r>
              <a:rPr lang="en-I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"/>
              </a:rPr>
              <a:t>Pollutants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1500174"/>
            <a:ext cx="6400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4188" indent="-484188" algn="ctr">
              <a:spcBef>
                <a:spcPct val="50000"/>
              </a:spcBef>
              <a:buSzPct val="120000"/>
              <a:buFont typeface="Wingdings" pitchFamily="2" charset="2"/>
              <a:buChar char="N"/>
            </a:pPr>
            <a:r>
              <a:rPr lang="en-US" altLang="zh-TW" sz="3400" dirty="0">
                <a:solidFill>
                  <a:srgbClr val="FF5050"/>
                </a:solidFill>
                <a:latin typeface="Impact" pitchFamily="34" charset="0"/>
              </a:rPr>
              <a:t>Smoke &amp; Exhaust Fumes</a:t>
            </a:r>
            <a:endParaRPr lang="en-US" altLang="zh-TW" sz="3400" dirty="0">
              <a:latin typeface="Impact" pitchFamily="34" charset="0"/>
            </a:endParaRPr>
          </a:p>
          <a:p>
            <a:pPr marL="484188" indent="-484188" algn="ctr">
              <a:spcBef>
                <a:spcPct val="50000"/>
              </a:spcBef>
              <a:buSzPct val="120000"/>
              <a:buFont typeface="Wingdings" pitchFamily="2" charset="2"/>
              <a:buChar char="N"/>
            </a:pPr>
            <a:r>
              <a:rPr lang="en-US" altLang="zh-TW" sz="3400" dirty="0">
                <a:solidFill>
                  <a:srgbClr val="FF00FF"/>
                </a:solidFill>
                <a:latin typeface="Impact" pitchFamily="34" charset="0"/>
              </a:rPr>
              <a:t>Domestic Wastes</a:t>
            </a:r>
            <a:endParaRPr lang="en-US" altLang="zh-TW" sz="3400" dirty="0">
              <a:latin typeface="Impact" pitchFamily="34" charset="0"/>
            </a:endParaRPr>
          </a:p>
          <a:p>
            <a:pPr marL="484188" indent="-484188" algn="ctr">
              <a:spcBef>
                <a:spcPct val="50000"/>
              </a:spcBef>
              <a:buSzPct val="120000"/>
              <a:buFont typeface="Wingdings" pitchFamily="2" charset="2"/>
              <a:buChar char="N"/>
            </a:pPr>
            <a:r>
              <a:rPr lang="en-US" altLang="zh-TW" sz="3400" dirty="0">
                <a:solidFill>
                  <a:srgbClr val="CCCC00"/>
                </a:solidFill>
                <a:latin typeface="Impact" pitchFamily="34" charset="0"/>
              </a:rPr>
              <a:t>Agricultural Wastes</a:t>
            </a:r>
            <a:endParaRPr lang="en-US" altLang="zh-TW" sz="3400" dirty="0">
              <a:latin typeface="Impact" pitchFamily="34" charset="0"/>
            </a:endParaRPr>
          </a:p>
          <a:p>
            <a:pPr marL="484188" indent="-484188" algn="ctr">
              <a:spcBef>
                <a:spcPct val="50000"/>
              </a:spcBef>
              <a:buSzPct val="120000"/>
              <a:buFont typeface="Wingdings" pitchFamily="2" charset="2"/>
              <a:buChar char="N"/>
            </a:pPr>
            <a:r>
              <a:rPr lang="en-US" altLang="zh-TW" sz="3400" dirty="0">
                <a:solidFill>
                  <a:srgbClr val="99CC00"/>
                </a:solidFill>
                <a:latin typeface="Impact" pitchFamily="34" charset="0"/>
              </a:rPr>
              <a:t>Industrial Wastes</a:t>
            </a:r>
            <a:endParaRPr lang="en-US" altLang="zh-TW" sz="3400" dirty="0">
              <a:latin typeface="Impact" pitchFamily="34" charset="0"/>
            </a:endParaRPr>
          </a:p>
          <a:p>
            <a:pPr marL="484188" indent="-484188" algn="ctr">
              <a:spcBef>
                <a:spcPct val="50000"/>
              </a:spcBef>
              <a:buSzPct val="120000"/>
              <a:buFont typeface="Wingdings" pitchFamily="2" charset="2"/>
              <a:buChar char="N"/>
            </a:pPr>
            <a:r>
              <a:rPr lang="en-US" altLang="zh-TW" sz="3400" dirty="0">
                <a:solidFill>
                  <a:srgbClr val="3399FF"/>
                </a:solidFill>
                <a:latin typeface="Impact" pitchFamily="34" charset="0"/>
              </a:rPr>
              <a:t>Noise</a:t>
            </a:r>
            <a:endParaRPr lang="en-US" altLang="zh-TW" sz="3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7848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7200" dirty="0">
                <a:solidFill>
                  <a:schemeClr val="accent2"/>
                </a:solidFill>
                <a:latin typeface="Impact" pitchFamily="34" charset="0"/>
              </a:rPr>
              <a:t>Effect of Pollutants on Human Health &amp;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00200" y="642918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Smoke &amp; Exhaust Fumes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785926"/>
            <a:ext cx="5257800" cy="3643338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*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Carbon Monoxide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778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form carboxyhaemoglobin permanently with haemoglobin in blood which reduces the oxygen-carrying capacity of blood</a:t>
            </a:r>
          </a:p>
          <a:p>
            <a:pPr marL="952500" marR="0" lvl="2" indent="-2778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Health Effect: slow response, fainting and even death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4" name="Picture 9" descr="C:\My Documents\A-Biology Diagrams - B(O.K.)\Pollution &amp; Conservation\Air Pollution (Industrual Area) (fromMA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3200400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85794"/>
            <a:ext cx="8534400" cy="2719406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*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Carbon Dioxide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accounts for </a:t>
            </a:r>
            <a:r>
              <a:rPr kumimoji="0" lang="en-US" altLang="zh-TW" sz="2800" b="0" i="0" u="sng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Greenhouse Effect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952500" marR="0" lvl="2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causes melting of polar ice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Symbol" pitchFamily="18" charset="2"/>
              </a:rPr>
              <a:t> increases in sea level 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causes flooding of cities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3" name="Picture 4" descr="C:\My Documents\A-Biology Diagrams - B(O.K.)\Pollution &amp; Conservation\Air Pollution (Factory) (formMA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3276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6200" y="10668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3200" dirty="0">
                <a:solidFill>
                  <a:srgbClr val="996600"/>
                </a:solidFill>
                <a:latin typeface="Impact" pitchFamily="34" charset="0"/>
              </a:rPr>
              <a:t>Carbon Particles :</a:t>
            </a:r>
            <a:endParaRPr lang="en-US" altLang="zh-TW" sz="3800" dirty="0">
              <a:solidFill>
                <a:schemeClr val="accent2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5000"/>
              <a:buFont typeface="Wingdings" pitchFamily="2" charset="2"/>
              <a:buChar char="ð"/>
            </a:pPr>
            <a:r>
              <a:rPr lang="en-US" altLang="zh-TW" sz="2800" dirty="0">
                <a:solidFill>
                  <a:srgbClr val="FF0066"/>
                </a:solidFill>
                <a:latin typeface="Impact" pitchFamily="34" charset="0"/>
              </a:rPr>
              <a:t>Environmental Effect: cover plants &amp; make them unable to carry out gaseous exchange &amp; photosynthesis</a:t>
            </a:r>
            <a:r>
              <a:rPr lang="en-US" altLang="zh-TW" sz="3200" dirty="0">
                <a:solidFill>
                  <a:srgbClr val="FF0066"/>
                </a:solidFill>
                <a:latin typeface="Impact" pitchFamily="34" charset="0"/>
              </a:rPr>
              <a:t> </a:t>
            </a:r>
          </a:p>
          <a:p>
            <a:pPr marL="838200" lvl="1" indent="-381000">
              <a:spcBef>
                <a:spcPct val="20000"/>
              </a:spcBef>
              <a:buSzPct val="85000"/>
              <a:buFont typeface="Wingdings" pitchFamily="2" charset="2"/>
              <a:buChar char="ð"/>
            </a:pPr>
            <a:r>
              <a:rPr lang="en-US" altLang="zh-TW" sz="2800" dirty="0">
                <a:solidFill>
                  <a:srgbClr val="FF0066"/>
                </a:solidFill>
                <a:latin typeface="Impact" pitchFamily="34" charset="0"/>
              </a:rPr>
              <a:t>Health Effect: cause respiratory diseases</a:t>
            </a:r>
            <a:endParaRPr lang="en-US" altLang="zh-TW" sz="2800" dirty="0">
              <a:solidFill>
                <a:srgbClr val="008080"/>
              </a:solidFill>
              <a:latin typeface="Impact" pitchFamily="34" charset="0"/>
            </a:endParaRPr>
          </a:p>
        </p:txBody>
      </p:sp>
      <p:pic>
        <p:nvPicPr>
          <p:cNvPr id="3" name="Picture 4" descr="C:\My Documents\A-Biology Diagrams - B(O.K.)\Pollution &amp; Conservation\Air Pollution (Car) (fromMA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27488"/>
            <a:ext cx="3429000" cy="237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0" y="3733800"/>
            <a:ext cx="533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3200" dirty="0">
                <a:solidFill>
                  <a:srgbClr val="008080"/>
                </a:solidFill>
                <a:latin typeface="Impact" pitchFamily="34" charset="0"/>
              </a:rPr>
              <a:t>Lead : from cars</a:t>
            </a:r>
            <a:endParaRPr lang="en-US" altLang="zh-TW" sz="3800" dirty="0">
              <a:solidFill>
                <a:schemeClr val="accent2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5000"/>
              <a:buFont typeface="Wingdings" pitchFamily="2" charset="2"/>
              <a:buChar char="ð"/>
            </a:pPr>
            <a:r>
              <a:rPr lang="en-US" altLang="zh-TW" sz="2800" dirty="0">
                <a:solidFill>
                  <a:srgbClr val="3366FF"/>
                </a:solidFill>
                <a:latin typeface="Impact" pitchFamily="34" charset="0"/>
              </a:rPr>
              <a:t>Health Effect: affect mental development of baby &amp; child, cause headache, irritability, fatigue &amp; depression</a:t>
            </a:r>
            <a:endParaRPr lang="en-US" altLang="zh-TW" sz="2800" dirty="0">
              <a:solidFill>
                <a:schemeClr val="folHlink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 autoUpdateAnimBg="0"/>
      <p:bldP spid="4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85794"/>
            <a:ext cx="3657600" cy="546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3200" dirty="0" err="1">
                <a:solidFill>
                  <a:srgbClr val="990099"/>
                </a:solidFill>
                <a:latin typeface="Impact" pitchFamily="34" charset="0"/>
              </a:rPr>
              <a:t>Sulphur</a:t>
            </a:r>
            <a:r>
              <a:rPr lang="en-US" altLang="zh-TW" sz="3200" dirty="0">
                <a:solidFill>
                  <a:srgbClr val="990099"/>
                </a:solidFill>
                <a:latin typeface="Impact" pitchFamily="34" charset="0"/>
              </a:rPr>
              <a:t> Dioxide &amp; Nitrogen Dioxide</a:t>
            </a:r>
            <a:endParaRPr lang="en-US" altLang="zh-TW" sz="2800" dirty="0">
              <a:solidFill>
                <a:schemeClr val="accent2"/>
              </a:solidFill>
              <a:latin typeface="Impact" pitchFamily="34" charset="0"/>
            </a:endParaRPr>
          </a:p>
          <a:p>
            <a:pPr marL="914400" lvl="1" indent="-381000">
              <a:lnSpc>
                <a:spcPct val="105000"/>
              </a:lnSpc>
              <a:spcBef>
                <a:spcPct val="20000"/>
              </a:spcBef>
              <a:buSzPct val="85000"/>
              <a:buFont typeface="Wingdings" pitchFamily="2" charset="2"/>
              <a:buChar char="ð"/>
            </a:pPr>
            <a:r>
              <a:rPr lang="en-US" altLang="zh-TW" sz="2800" dirty="0">
                <a:solidFill>
                  <a:srgbClr val="996600"/>
                </a:solidFill>
                <a:latin typeface="Impact" pitchFamily="34" charset="0"/>
              </a:rPr>
              <a:t>Environmental Effect: produce </a:t>
            </a:r>
            <a:r>
              <a:rPr lang="en-US" altLang="zh-TW" sz="2800" u="sng" dirty="0">
                <a:solidFill>
                  <a:srgbClr val="996600"/>
                </a:solidFill>
                <a:latin typeface="Impact" pitchFamily="34" charset="0"/>
              </a:rPr>
              <a:t>acid rain</a:t>
            </a:r>
            <a:r>
              <a:rPr lang="en-US" altLang="zh-TW" sz="2800" dirty="0">
                <a:solidFill>
                  <a:srgbClr val="996600"/>
                </a:solidFill>
                <a:latin typeface="Impact" pitchFamily="34" charset="0"/>
              </a:rPr>
              <a:t> which is corrosive to buildings and plants &amp; fish are unable to survive in acidic conditions</a:t>
            </a:r>
            <a:endParaRPr lang="en-US" altLang="zh-TW" sz="2800" dirty="0">
              <a:solidFill>
                <a:srgbClr val="9900CC"/>
              </a:solidFill>
              <a:latin typeface="Impact" pitchFamily="34" charset="0"/>
            </a:endParaRPr>
          </a:p>
        </p:txBody>
      </p:sp>
      <p:pic>
        <p:nvPicPr>
          <p:cNvPr id="3" name="Picture 9" descr="C:\My Documents\CE Biology\25. Man's Effect on Environment\ACID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00108"/>
            <a:ext cx="5257800" cy="50022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638800" y="1357299"/>
            <a:ext cx="100490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H</a:t>
            </a:r>
            <a:r>
              <a:rPr lang="en-US" altLang="zh-TW" sz="1600" baseline="-25000" dirty="0">
                <a:solidFill>
                  <a:srgbClr val="FF9933"/>
                </a:solidFill>
                <a:latin typeface="Impact" pitchFamily="34" charset="0"/>
              </a:rPr>
              <a:t>2</a:t>
            </a: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SO</a:t>
            </a:r>
            <a:r>
              <a:rPr lang="en-US" altLang="zh-TW" sz="1600" baseline="-25000" dirty="0">
                <a:solidFill>
                  <a:srgbClr val="FF9933"/>
                </a:solidFill>
                <a:latin typeface="Impact" pitchFamily="34" charset="0"/>
              </a:rPr>
              <a:t>4 </a:t>
            </a: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&amp; HNO</a:t>
            </a:r>
            <a:r>
              <a:rPr lang="en-US" altLang="zh-TW" sz="1600" baseline="-25000" dirty="0">
                <a:solidFill>
                  <a:srgbClr val="FF9933"/>
                </a:solidFill>
                <a:latin typeface="Impact" pitchFamily="34" charset="0"/>
              </a:rPr>
              <a:t>3 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810000" y="2500306"/>
            <a:ext cx="12350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Dry fallout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2786058"/>
            <a:ext cx="11430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SO</a:t>
            </a:r>
            <a:r>
              <a:rPr lang="en-US" altLang="zh-TW" sz="1600" baseline="-25000" dirty="0">
                <a:solidFill>
                  <a:srgbClr val="FF9933"/>
                </a:solidFill>
                <a:latin typeface="Impact" pitchFamily="34" charset="0"/>
              </a:rPr>
              <a:t>2 </a:t>
            </a: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&amp; </a:t>
            </a:r>
            <a:r>
              <a:rPr lang="en-US" altLang="zh-TW" sz="1600" dirty="0" err="1">
                <a:solidFill>
                  <a:srgbClr val="FF9933"/>
                </a:solidFill>
                <a:latin typeface="Impact" pitchFamily="34" charset="0"/>
              </a:rPr>
              <a:t>NO</a:t>
            </a:r>
            <a:r>
              <a:rPr lang="en-US" altLang="zh-TW" sz="1600" baseline="-25000" dirty="0" err="1">
                <a:solidFill>
                  <a:srgbClr val="FF9933"/>
                </a:solidFill>
                <a:latin typeface="Impact" pitchFamily="34" charset="0"/>
              </a:rPr>
              <a:t>x</a:t>
            </a:r>
            <a:r>
              <a:rPr lang="en-US" altLang="zh-TW" sz="1600" baseline="-25000" dirty="0">
                <a:solidFill>
                  <a:srgbClr val="FF9933"/>
                </a:solidFill>
                <a:latin typeface="Impact" pitchFamily="34" charset="0"/>
              </a:rPr>
              <a:t>  </a:t>
            </a:r>
            <a:endParaRPr lang="en-US" altLang="zh-TW" sz="1600" dirty="0">
              <a:solidFill>
                <a:srgbClr val="FF9933"/>
              </a:solidFill>
              <a:latin typeface="Impact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983413" y="2786058"/>
            <a:ext cx="94617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Acid rain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064500" y="2714621"/>
            <a:ext cx="6985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FF9933"/>
                </a:solidFill>
                <a:latin typeface="Impact" pitchFamily="34" charset="0"/>
              </a:rPr>
              <a:t>Acid snow</a:t>
            </a:r>
            <a:endParaRPr lang="en-US" altLang="zh-TW" sz="1600" dirty="0">
              <a:solidFill>
                <a:srgbClr val="FF9933"/>
              </a:solidFill>
              <a:latin typeface="Impact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96000" y="4876800"/>
            <a:ext cx="1120775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Die off of aquatic life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848600" y="5410200"/>
            <a:ext cx="9906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rgbClr val="FF9933"/>
                </a:solidFill>
                <a:latin typeface="Impact" pitchFamily="34" charset="0"/>
              </a:rPr>
              <a:t>Acid leaching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57166"/>
            <a:ext cx="8262966" cy="58150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Symbol" pitchFamily="18" charset="2"/>
              <a:buChar char="*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Smog Formation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pollutants trapped by a layer of warm air above so that it cannot rise and disperse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 mixture of poisonous gases &amp; fog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Health Effect: irritates eyes &amp; lungs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Environmental Effect: toxic to plants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Symbol" pitchFamily="18" charset="2"/>
              <a:buChar char="*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CFCs (chlorofluorocarbons)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Environmental Effect: reduce amount of ozone in atmosphere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Health Effect: increase chances of skin cancer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19200" y="285728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Domestic Wastes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142984"/>
            <a:ext cx="44196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Y"/>
            </a:pPr>
            <a:r>
              <a:rPr lang="en-US" altLang="zh-TW" sz="3200" dirty="0">
                <a:solidFill>
                  <a:srgbClr val="FF0066"/>
                </a:solidFill>
                <a:latin typeface="Impact" pitchFamily="34" charset="0"/>
              </a:rPr>
              <a:t>Rubbish</a:t>
            </a:r>
            <a:endParaRPr lang="en-US" altLang="zh-TW" sz="3200" dirty="0">
              <a:latin typeface="Impact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800" dirty="0">
                <a:solidFill>
                  <a:schemeClr val="accent2"/>
                </a:solidFill>
                <a:latin typeface="Impact" pitchFamily="34" charset="0"/>
              </a:rPr>
              <a:t>Environmental Effect: give off bad smell &amp; attract pests</a:t>
            </a:r>
            <a:endParaRPr lang="en-US" altLang="zh-TW" sz="2800" dirty="0">
              <a:solidFill>
                <a:srgbClr val="FF99FF"/>
              </a:solidFill>
              <a:latin typeface="Impact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Y"/>
            </a:pPr>
            <a:r>
              <a:rPr lang="en-US" altLang="zh-TW" sz="3200" dirty="0">
                <a:solidFill>
                  <a:srgbClr val="FF9933"/>
                </a:solidFill>
                <a:latin typeface="Impact" pitchFamily="34" charset="0"/>
              </a:rPr>
              <a:t>Metal Cans &amp; Plastics</a:t>
            </a:r>
            <a:endParaRPr lang="en-US" altLang="zh-TW" sz="3200" dirty="0">
              <a:latin typeface="Impact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800" dirty="0">
                <a:solidFill>
                  <a:srgbClr val="A50021"/>
                </a:solidFill>
                <a:latin typeface="Impact" pitchFamily="34" charset="0"/>
              </a:rPr>
              <a:t>Environmental Effect: non-biodegradable which needs plenty of space for </a:t>
            </a:r>
            <a:r>
              <a:rPr lang="en-US" altLang="zh-TW" sz="2800" dirty="0" err="1" smtClean="0">
                <a:solidFill>
                  <a:srgbClr val="A50021"/>
                </a:solidFill>
                <a:latin typeface="Impact" pitchFamily="34" charset="0"/>
              </a:rPr>
              <a:t>landfilling</a:t>
            </a:r>
            <a:endParaRPr lang="en-US" altLang="zh-TW" sz="2800" dirty="0" smtClean="0">
              <a:solidFill>
                <a:srgbClr val="A50021"/>
              </a:solidFill>
              <a:latin typeface="Impact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zh-TW" sz="2800" dirty="0" smtClean="0">
                <a:solidFill>
                  <a:srgbClr val="7030A0"/>
                </a:solidFill>
                <a:latin typeface="Impact" pitchFamily="34" charset="0"/>
              </a:rPr>
              <a:t>Detergents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altLang="zh-TW" sz="2800" dirty="0">
              <a:solidFill>
                <a:srgbClr val="A50021"/>
              </a:solidFill>
              <a:latin typeface="Impact" pitchFamily="34" charset="0"/>
            </a:endParaRPr>
          </a:p>
        </p:txBody>
      </p:sp>
      <p:pic>
        <p:nvPicPr>
          <p:cNvPr id="4" name="Picture 4" descr="C:\My Documents\A-Biology Diagrams - B(O.K.)\Pollution &amp; Conservation\Land Pollution-1 (fromMA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600200"/>
            <a:ext cx="259080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My Documents\A-Biology Diagrams - B(O.K.)\Pollution &amp; Conservation\despos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4333875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8200" y="500042"/>
            <a:ext cx="7620000" cy="59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US" altLang="zh-TW" sz="2800" dirty="0" smtClean="0">
                <a:solidFill>
                  <a:schemeClr val="accent2"/>
                </a:solidFill>
                <a:latin typeface="Impact" pitchFamily="34" charset="0"/>
              </a:rPr>
              <a:t>Environmental Effect  :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endParaRPr lang="en-US" altLang="zh-TW" sz="2800" dirty="0" smtClean="0">
              <a:solidFill>
                <a:schemeClr val="accent2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Font typeface="Wingdings" pitchFamily="2" charset="2"/>
              <a:buChar char=""/>
            </a:pPr>
            <a:r>
              <a:rPr lang="en-US" altLang="zh-TW" sz="2800" dirty="0" smtClean="0">
                <a:solidFill>
                  <a:srgbClr val="FF5050"/>
                </a:solidFill>
                <a:latin typeface="Impact" pitchFamily="34" charset="0"/>
              </a:rPr>
              <a:t>create foam on surface, decrease oxygen content in rivers, living organisms suffocate &amp; die</a:t>
            </a:r>
          </a:p>
          <a:p>
            <a:pPr marL="838200" lvl="1" indent="-381000">
              <a:spcBef>
                <a:spcPct val="20000"/>
              </a:spcBef>
              <a:buFont typeface="Wingdings" pitchFamily="2" charset="2"/>
              <a:buChar char=""/>
            </a:pPr>
            <a:r>
              <a:rPr lang="en-US" altLang="zh-TW" sz="2800" dirty="0" smtClean="0">
                <a:solidFill>
                  <a:srgbClr val="669900"/>
                </a:solidFill>
                <a:latin typeface="Impact" pitchFamily="34" charset="0"/>
              </a:rPr>
              <a:t>increase phosphate ions, cause algal bloom (</a:t>
            </a:r>
            <a:r>
              <a:rPr lang="en-US" altLang="zh-TW" sz="2800" dirty="0" err="1" smtClean="0">
                <a:solidFill>
                  <a:srgbClr val="669900"/>
                </a:solidFill>
                <a:latin typeface="Impact" pitchFamily="34" charset="0"/>
              </a:rPr>
              <a:t>eg</a:t>
            </a:r>
            <a:r>
              <a:rPr lang="en-US" altLang="zh-TW" sz="2800" dirty="0" smtClean="0">
                <a:solidFill>
                  <a:srgbClr val="669900"/>
                </a:solidFill>
                <a:latin typeface="Impact" pitchFamily="34" charset="0"/>
              </a:rPr>
              <a:t>. red tides)</a:t>
            </a:r>
          </a:p>
          <a:p>
            <a:pPr marL="838200" lvl="1" indent="-381000">
              <a:spcBef>
                <a:spcPct val="20000"/>
              </a:spcBef>
            </a:pPr>
            <a:endParaRPr lang="en-US" altLang="zh-TW" sz="2800" dirty="0" smtClean="0">
              <a:solidFill>
                <a:srgbClr val="669900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US" altLang="zh-TW" sz="2800" dirty="0" smtClean="0">
                <a:solidFill>
                  <a:srgbClr val="000066"/>
                </a:solidFill>
                <a:latin typeface="Impact" pitchFamily="34" charset="0"/>
              </a:rPr>
              <a:t>affect the functioning of sewage treatment plant by killing micro-organisms which the treatment depends</a:t>
            </a:r>
            <a:endParaRPr lang="en-US" altLang="zh-TW" sz="2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14282" y="0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Diversity of the World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543667"/>
          <a:ext cx="4416958" cy="60299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3140"/>
                <a:gridCol w="2273818"/>
              </a:tblGrid>
              <a:tr h="34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b="1" smtClean="0">
                          <a:solidFill>
                            <a:srgbClr val="7030A0"/>
                          </a:solidFill>
                        </a:rPr>
                        <a:t>Flora and Fauna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Number of </a:t>
                      </a:r>
                      <a:r>
                        <a:rPr lang="en-IN" sz="2000" b="1" dirty="0" err="1" smtClean="0">
                          <a:solidFill>
                            <a:srgbClr val="7030A0"/>
                          </a:solidFill>
                        </a:rPr>
                        <a:t>Sps</a:t>
                      </a:r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plants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2,70,000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Algae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Fungus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72,000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6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Cyanobacteria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Mammals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4,650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71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Angiosperm Birds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9,700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Reptiles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7,150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Fishes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26,959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Amphibians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4,780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Insects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10,25,000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Arthropods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43,000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Molluscs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70,000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Helminthes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25,000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smtClean="0"/>
                        <a:t>Protozoans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40,000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3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 smtClean="0"/>
                        <a:t>Others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IN" sz="2000" dirty="0"/>
                        <a:t>1,10,000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</a:tbl>
          </a:graphicData>
        </a:graphic>
      </p:graphicFrame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357686" y="0"/>
            <a:ext cx="4786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Biological Diversity of Indian Subcontinents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0563" y="500037"/>
          <a:ext cx="4429155" cy="60369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57453"/>
                <a:gridCol w="2071702"/>
              </a:tblGrid>
              <a:tr h="428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Flora and Fauna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Number of </a:t>
                      </a:r>
                      <a:r>
                        <a:rPr lang="en-IN" sz="2000" b="1" dirty="0" err="1" smtClean="0">
                          <a:solidFill>
                            <a:srgbClr val="7030A0"/>
                          </a:solidFill>
                        </a:rPr>
                        <a:t>Sps</a:t>
                      </a:r>
                      <a:r>
                        <a:rPr lang="en-IN" sz="2000" b="1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Angiosperms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17,500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IN" sz="2000" dirty="0" smtClean="0"/>
                        <a:t>Gymnosperms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64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 smtClean="0"/>
                        <a:t>Pteridophyta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1,100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 smtClean="0"/>
                        <a:t>Bryophyte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2,850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Lichens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2,000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Algae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6,500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Fungus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14,500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Mammals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300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Birds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1,232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Reptiles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456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Amphibians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209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Fishes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2,546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Arthropods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68,389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IN" sz="2000"/>
                        <a:t>Molluscs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5,070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/>
                        <a:t>Protozoans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2,577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  <a:tr h="34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9625" algn="l"/>
                        </a:tabLst>
                      </a:pPr>
                      <a:r>
                        <a:rPr lang="en-IN" sz="2000" dirty="0"/>
                        <a:t>Others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IN" sz="2000" dirty="0"/>
                        <a:t>8,329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" y="6572272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Source: FSI</a:t>
            </a:r>
            <a:r>
              <a:rPr lang="en-IN" dirty="0" smtClean="0">
                <a:solidFill>
                  <a:srgbClr val="C00000"/>
                </a:solidFill>
              </a:rPr>
              <a:t>(2009)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47800" y="357166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Agricultural Wastes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1142984"/>
            <a:ext cx="83058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buSzPct val="85000"/>
              <a:buFont typeface="Wingdings" pitchFamily="2" charset="2"/>
              <a:buChar char="f"/>
            </a:pPr>
            <a:r>
              <a:rPr lang="en-US" altLang="zh-TW" sz="3200" dirty="0">
                <a:solidFill>
                  <a:schemeClr val="accent2"/>
                </a:solidFill>
                <a:latin typeface="Impact" pitchFamily="34" charset="0"/>
              </a:rPr>
              <a:t>Inorganic </a:t>
            </a:r>
            <a:r>
              <a:rPr lang="en-US" altLang="zh-TW" sz="3200" dirty="0" smtClean="0">
                <a:solidFill>
                  <a:schemeClr val="accent2"/>
                </a:solidFill>
                <a:latin typeface="Impact" pitchFamily="34" charset="0"/>
              </a:rPr>
              <a:t>Fertilizers</a:t>
            </a:r>
          </a:p>
          <a:p>
            <a:pPr marL="342900" indent="-342900">
              <a:spcBef>
                <a:spcPct val="10000"/>
              </a:spcBef>
              <a:buSzPct val="85000"/>
              <a:buFont typeface="Wingdings" pitchFamily="2" charset="2"/>
              <a:buChar char="f"/>
            </a:pPr>
            <a:endParaRPr lang="en-US" altLang="zh-TW" sz="3200" dirty="0">
              <a:latin typeface="Impact" pitchFamily="34" charset="0"/>
            </a:endParaRPr>
          </a:p>
          <a:p>
            <a:pPr marL="838200" lvl="1" indent="-381000">
              <a:spcBef>
                <a:spcPct val="10000"/>
              </a:spcBef>
              <a:buFontTx/>
              <a:buChar char="–"/>
            </a:pPr>
            <a:r>
              <a:rPr lang="en-US" altLang="zh-TW" sz="2800" dirty="0">
                <a:solidFill>
                  <a:srgbClr val="FF9933"/>
                </a:solidFill>
                <a:latin typeface="Impact" pitchFamily="34" charset="0"/>
              </a:rPr>
              <a:t>Environmental </a:t>
            </a:r>
            <a:r>
              <a:rPr lang="en-US" altLang="zh-TW" sz="2800" dirty="0" smtClean="0">
                <a:solidFill>
                  <a:srgbClr val="FF9933"/>
                </a:solidFill>
                <a:latin typeface="Impact" pitchFamily="34" charset="0"/>
              </a:rPr>
              <a:t>Effect  : </a:t>
            </a:r>
          </a:p>
          <a:p>
            <a:pPr marL="838200" lvl="1" indent="-381000">
              <a:spcBef>
                <a:spcPct val="10000"/>
              </a:spcBef>
              <a:buFontTx/>
              <a:buChar char="–"/>
            </a:pPr>
            <a:endParaRPr lang="en-US" altLang="zh-TW" sz="2800" dirty="0">
              <a:solidFill>
                <a:srgbClr val="FF9933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1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>
                <a:solidFill>
                  <a:srgbClr val="FF9933"/>
                </a:solidFill>
                <a:latin typeface="Impact" pitchFamily="34" charset="0"/>
              </a:rPr>
              <a:t>cause rapid growth of algae (e.g. red tides</a:t>
            </a:r>
            <a:r>
              <a:rPr lang="en-US" altLang="zh-TW" sz="2800" dirty="0" smtClean="0">
                <a:solidFill>
                  <a:srgbClr val="FF9933"/>
                </a:solidFill>
                <a:latin typeface="Impact" pitchFamily="34" charset="0"/>
              </a:rPr>
              <a:t>)</a:t>
            </a:r>
          </a:p>
          <a:p>
            <a:pPr marL="838200" lvl="1" indent="-381000">
              <a:spcBef>
                <a:spcPct val="10000"/>
              </a:spcBef>
              <a:buSzPct val="80000"/>
              <a:buFont typeface="Wingdings" pitchFamily="2" charset="2"/>
              <a:buChar char="M"/>
            </a:pPr>
            <a:endParaRPr lang="en-US" altLang="zh-TW" sz="2800" dirty="0" smtClean="0">
              <a:solidFill>
                <a:srgbClr val="FF9933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1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 smtClean="0">
                <a:solidFill>
                  <a:srgbClr val="FF9933"/>
                </a:solidFill>
                <a:latin typeface="Impact" pitchFamily="34" charset="0"/>
              </a:rPr>
              <a:t>use </a:t>
            </a:r>
            <a:r>
              <a:rPr lang="en-US" altLang="zh-TW" sz="2800" dirty="0">
                <a:solidFill>
                  <a:srgbClr val="FF9933"/>
                </a:solidFill>
                <a:latin typeface="Impact" pitchFamily="34" charset="0"/>
              </a:rPr>
              <a:t>up lots of O</a:t>
            </a:r>
            <a:r>
              <a:rPr lang="en-US" altLang="zh-TW" sz="2800" baseline="-25000" dirty="0">
                <a:solidFill>
                  <a:srgbClr val="FF9933"/>
                </a:solidFill>
                <a:latin typeface="Impact" pitchFamily="34" charset="0"/>
              </a:rPr>
              <a:t>2 </a:t>
            </a:r>
            <a:r>
              <a:rPr lang="en-US" altLang="zh-TW" sz="2800" dirty="0">
                <a:solidFill>
                  <a:srgbClr val="FF9933"/>
                </a:solidFill>
                <a:latin typeface="Impact" pitchFamily="34" charset="0"/>
              </a:rPr>
              <a:t>in </a:t>
            </a:r>
            <a:r>
              <a:rPr lang="en-US" altLang="zh-TW" sz="2800" dirty="0" smtClean="0">
                <a:solidFill>
                  <a:srgbClr val="FF9933"/>
                </a:solidFill>
                <a:latin typeface="Impact" pitchFamily="34" charset="0"/>
              </a:rPr>
              <a:t>water</a:t>
            </a:r>
          </a:p>
          <a:p>
            <a:pPr marL="838200" lvl="1" indent="-381000">
              <a:spcBef>
                <a:spcPct val="10000"/>
              </a:spcBef>
              <a:buSzPct val="80000"/>
              <a:buFont typeface="Wingdings" pitchFamily="2" charset="2"/>
              <a:buChar char="M"/>
            </a:pPr>
            <a:endParaRPr lang="en-US" altLang="zh-TW" sz="2800" dirty="0">
              <a:solidFill>
                <a:srgbClr val="FF9933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1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>
                <a:solidFill>
                  <a:srgbClr val="FF9933"/>
                </a:solidFill>
                <a:latin typeface="Impact" pitchFamily="34" charset="0"/>
              </a:rPr>
              <a:t>fish &amp; other organisms die from suffocation</a:t>
            </a:r>
            <a:endParaRPr lang="en-US" altLang="zh-TW" sz="2800" dirty="0">
              <a:solidFill>
                <a:srgbClr val="A50021"/>
              </a:solidFill>
              <a:latin typeface="Impact" pitchFamily="34" charset="0"/>
            </a:endParaRPr>
          </a:p>
        </p:txBody>
      </p:sp>
      <p:pic>
        <p:nvPicPr>
          <p:cNvPr id="4" name="Picture 4" descr="C:\My Documents\A-Biology Diagrams - B(O.K.)\Pollution &amp; Conservation\Chemical Pollu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71546"/>
            <a:ext cx="3733800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428736"/>
            <a:ext cx="8305800" cy="23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 typeface="Wingdings" pitchFamily="2" charset="2"/>
              <a:buChar char="f"/>
            </a:pPr>
            <a:r>
              <a:rPr lang="en-US" altLang="zh-TW" sz="3200" dirty="0">
                <a:solidFill>
                  <a:srgbClr val="996600"/>
                </a:solidFill>
                <a:latin typeface="Impact" pitchFamily="34" charset="0"/>
              </a:rPr>
              <a:t>Manure</a:t>
            </a:r>
            <a:endParaRPr lang="en-US" altLang="zh-TW" sz="3200" dirty="0"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US" altLang="zh-TW" sz="2800" dirty="0">
                <a:solidFill>
                  <a:srgbClr val="9900FF"/>
                </a:solidFill>
                <a:latin typeface="Impact" pitchFamily="34" charset="0"/>
              </a:rPr>
              <a:t>Environmental </a:t>
            </a:r>
            <a:r>
              <a:rPr lang="en-US" altLang="zh-TW" sz="2800" dirty="0" smtClean="0">
                <a:solidFill>
                  <a:srgbClr val="9900FF"/>
                </a:solidFill>
                <a:latin typeface="Impact" pitchFamily="34" charset="0"/>
              </a:rPr>
              <a:t>Effect  : 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endParaRPr lang="en-US" altLang="zh-TW" sz="2800" dirty="0">
              <a:solidFill>
                <a:srgbClr val="9900FF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>
                <a:solidFill>
                  <a:srgbClr val="9900FF"/>
                </a:solidFill>
                <a:latin typeface="Impact" pitchFamily="34" charset="0"/>
              </a:rPr>
              <a:t>decomposers increase rapidly due to sufficient food </a:t>
            </a:r>
            <a:r>
              <a:rPr lang="en-US" altLang="zh-TW" sz="2800" dirty="0" smtClean="0">
                <a:solidFill>
                  <a:srgbClr val="9900FF"/>
                </a:solidFill>
                <a:latin typeface="Impact" pitchFamily="34" charset="0"/>
              </a:rPr>
              <a:t>supply</a:t>
            </a:r>
          </a:p>
          <a:p>
            <a:pPr marL="838200" lvl="1" indent="-381000">
              <a:spcBef>
                <a:spcPct val="20000"/>
              </a:spcBef>
              <a:buSzPct val="80000"/>
              <a:buFont typeface="Wingdings" pitchFamily="2" charset="2"/>
              <a:buChar char="M"/>
            </a:pPr>
            <a:endParaRPr lang="en-US" altLang="zh-TW" sz="2800" dirty="0">
              <a:solidFill>
                <a:srgbClr val="9900FF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>
                <a:solidFill>
                  <a:srgbClr val="9900FF"/>
                </a:solidFill>
                <a:latin typeface="Impact" pitchFamily="34" charset="0"/>
              </a:rPr>
              <a:t>O</a:t>
            </a:r>
            <a:r>
              <a:rPr lang="en-US" altLang="zh-TW" sz="2800" baseline="-25000" dirty="0">
                <a:solidFill>
                  <a:srgbClr val="9900FF"/>
                </a:solidFill>
                <a:latin typeface="Impact" pitchFamily="34" charset="0"/>
              </a:rPr>
              <a:t>2 </a:t>
            </a:r>
            <a:r>
              <a:rPr lang="en-US" altLang="zh-TW" sz="2800" dirty="0">
                <a:solidFill>
                  <a:srgbClr val="9900FF"/>
                </a:solidFill>
                <a:latin typeface="Impact" pitchFamily="34" charset="0"/>
              </a:rPr>
              <a:t>content in water decreases </a:t>
            </a:r>
            <a:endParaRPr lang="en-US" altLang="zh-TW" sz="2800" dirty="0" smtClean="0">
              <a:solidFill>
                <a:srgbClr val="9900FF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0000"/>
              <a:buFont typeface="Wingdings" pitchFamily="2" charset="2"/>
              <a:buChar char="M"/>
            </a:pPr>
            <a:endParaRPr lang="en-US" altLang="zh-TW" sz="2800" dirty="0" smtClean="0">
              <a:solidFill>
                <a:srgbClr val="9900FF"/>
              </a:solidFill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SzPct val="80000"/>
              <a:buFont typeface="Wingdings" pitchFamily="2" charset="2"/>
              <a:buChar char="M"/>
            </a:pPr>
            <a:r>
              <a:rPr lang="en-US" altLang="zh-TW" sz="2800" dirty="0" smtClean="0">
                <a:solidFill>
                  <a:srgbClr val="9900FF"/>
                </a:solidFill>
                <a:latin typeface="Impact" pitchFamily="34" charset="0"/>
              </a:rPr>
              <a:t>cause </a:t>
            </a:r>
            <a:r>
              <a:rPr lang="en-US" altLang="zh-TW" sz="2800" dirty="0">
                <a:solidFill>
                  <a:srgbClr val="9900FF"/>
                </a:solidFill>
                <a:latin typeface="Impact" pitchFamily="34" charset="0"/>
              </a:rPr>
              <a:t>suffocation of fish &amp; other organisms</a:t>
            </a:r>
            <a:endParaRPr lang="en-US" altLang="zh-TW" sz="2800" dirty="0">
              <a:solidFill>
                <a:srgbClr val="A50021"/>
              </a:solidFill>
              <a:latin typeface="Impact" pitchFamily="34" charset="0"/>
            </a:endParaRPr>
          </a:p>
        </p:txBody>
      </p:sp>
      <p:pic>
        <p:nvPicPr>
          <p:cNvPr id="3" name="Picture 4" descr="C:\My Documents\A-Biology Diagrams - B(O.K.)\Pollution &amp; Conservation\Water Pollution (fromMA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287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1285860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Industrial Wastes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2209800"/>
            <a:ext cx="8305800" cy="221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¶"/>
            </a:pPr>
            <a:r>
              <a:rPr lang="en-US" altLang="zh-TW" sz="3200" dirty="0">
                <a:solidFill>
                  <a:srgbClr val="008080"/>
                </a:solidFill>
                <a:latin typeface="Impact" pitchFamily="34" charset="0"/>
              </a:rPr>
              <a:t>Soluble Poisonous Heavy Metal </a:t>
            </a:r>
            <a:r>
              <a:rPr lang="en-US" altLang="zh-TW" sz="3200" dirty="0" smtClean="0">
                <a:solidFill>
                  <a:srgbClr val="008080"/>
                </a:solidFill>
                <a:latin typeface="Impact" pitchFamily="34" charset="0"/>
              </a:rPr>
              <a:t>Elements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¶"/>
            </a:pPr>
            <a:endParaRPr lang="en-US" altLang="zh-TW" sz="3200" dirty="0">
              <a:latin typeface="Impact" pitchFamily="34" charset="0"/>
            </a:endParaRP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US" altLang="zh-TW" sz="2800" dirty="0">
                <a:solidFill>
                  <a:schemeClr val="accent2"/>
                </a:solidFill>
                <a:latin typeface="Impact" pitchFamily="34" charset="0"/>
              </a:rPr>
              <a:t>Environmental </a:t>
            </a:r>
            <a:r>
              <a:rPr lang="en-US" altLang="zh-TW" sz="2800" dirty="0" smtClean="0">
                <a:solidFill>
                  <a:schemeClr val="accent2"/>
                </a:solidFill>
                <a:latin typeface="Impact" pitchFamily="34" charset="0"/>
              </a:rPr>
              <a:t>Effect : </a:t>
            </a:r>
          </a:p>
          <a:p>
            <a:pPr marL="838200" lvl="1" indent="-3810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2"/>
                </a:solidFill>
                <a:latin typeface="Impact" pitchFamily="34" charset="0"/>
              </a:rPr>
              <a:t>			accumulate </a:t>
            </a:r>
            <a:r>
              <a:rPr lang="en-US" altLang="zh-TW" sz="2800" dirty="0">
                <a:solidFill>
                  <a:schemeClr val="accent2"/>
                </a:solidFill>
                <a:latin typeface="Impact" pitchFamily="34" charset="0"/>
              </a:rPr>
              <a:t>along the food chain &amp; cause </a:t>
            </a:r>
            <a:r>
              <a:rPr lang="en-US" altLang="zh-TW" sz="2800" dirty="0" smtClean="0">
                <a:solidFill>
                  <a:schemeClr val="accent2"/>
                </a:solidFill>
                <a:latin typeface="Impact" pitchFamily="34" charset="0"/>
              </a:rPr>
              <a:t>		death </a:t>
            </a:r>
            <a:r>
              <a:rPr lang="en-US" altLang="zh-TW" sz="2800" dirty="0">
                <a:solidFill>
                  <a:schemeClr val="accent2"/>
                </a:solidFill>
                <a:latin typeface="Impact" pitchFamily="34" charset="0"/>
              </a:rPr>
              <a:t>when in high concentration</a:t>
            </a:r>
            <a:endParaRPr lang="en-US" altLang="zh-TW" sz="2800" dirty="0">
              <a:solidFill>
                <a:srgbClr val="A50021"/>
              </a:solidFill>
              <a:latin typeface="Impact" pitchFamily="34" charset="0"/>
            </a:endParaRPr>
          </a:p>
        </p:txBody>
      </p:sp>
      <p:pic>
        <p:nvPicPr>
          <p:cNvPr id="4" name="Picture 4" descr="C:\My Documents\A-Biology Diagrams - B(O.K.)\Pollution &amp; Conservation\SewageOutlet (fromUB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214546" cy="207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285728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Why we need Conservation 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1571612"/>
            <a:ext cx="8077200" cy="2800767"/>
          </a:xfrm>
          <a:prstGeom prst="rect">
            <a:avLst/>
          </a:prstGeom>
          <a:noFill/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65163" indent="-665163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TW" sz="4400" dirty="0" smtClean="0">
                <a:solidFill>
                  <a:srgbClr val="9900FF"/>
                </a:solidFill>
                <a:latin typeface="Impact" pitchFamily="34" charset="0"/>
                <a:ea typeface="MS Gothic" pitchFamily="49" charset="-128"/>
              </a:rPr>
              <a:t>rapid </a:t>
            </a:r>
            <a:r>
              <a:rPr lang="en-US" altLang="zh-TW" sz="4400" dirty="0">
                <a:solidFill>
                  <a:srgbClr val="9900FF"/>
                </a:solidFill>
                <a:latin typeface="Impact" pitchFamily="34" charset="0"/>
                <a:ea typeface="MS Gothic" pitchFamily="49" charset="-128"/>
              </a:rPr>
              <a:t>growth of population has led to increase in demand for land &amp; thus destruction of natural habitat</a:t>
            </a:r>
            <a:endParaRPr lang="en-US" altLang="zh-TW" sz="4400" dirty="0">
              <a:solidFill>
                <a:srgbClr val="9900FF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990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Conservation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2133600"/>
            <a:ext cx="7848600" cy="403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Definition :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wise use of natural resources,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least disturbance to the environment and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give good quality of life to man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Biodiversity conservation: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In-situ Conservation: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National Park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Sanctuary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Reserve Forest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Protected area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Biosphere Reserve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Ex-Situ Conservation: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Zoo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Botanical Garden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Seed Bank etc.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428604"/>
            <a:ext cx="6858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Ways of Conservation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285860"/>
            <a:ext cx="7391400" cy="48577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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Recycling of Used Materials</a:t>
            </a:r>
          </a:p>
          <a:p>
            <a:pPr marL="8191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e.g. recycle paper &amp; aluminum cans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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Economical Use of Natural Resources</a:t>
            </a:r>
          </a:p>
          <a:p>
            <a:pPr marL="8191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e.g. develop other energy sources like    solar energy &amp; nuclear energy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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Pollution Control</a:t>
            </a:r>
          </a:p>
          <a:p>
            <a:pPr marL="8191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e.g.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Wingdings" pitchFamily="2" charset="2"/>
              </a:rPr>
              <a:t> content of lead &amp; 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Wingdings" pitchFamily="2" charset="2"/>
              </a:rPr>
              <a:t>sulphur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Wingdings" pitchFamily="2" charset="2"/>
              </a:rPr>
              <a:t> in petrol </a:t>
            </a:r>
          </a:p>
          <a:p>
            <a:pPr marL="8191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Wingdings" pitchFamily="2" charset="2"/>
              </a:rPr>
              <a:t>e.g. install catalytic converter in motor cars</a:t>
            </a:r>
          </a:p>
          <a:p>
            <a:pPr marL="8191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  <a:sym typeface="Wingdings" pitchFamily="2" charset="2"/>
              </a:rPr>
              <a:t>e.g.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sewage treatment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4" name="Picture 4" descr="C:\My Documents\A-Biology Diagrams - B(O.K.)\Pollution &amp; Conservation\recycl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1571612"/>
            <a:ext cx="2243137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28604"/>
            <a:ext cx="77724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Sewage Treatment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428736"/>
            <a:ext cx="7924800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Sedimentation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settle down solid substances to form sludge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Decomposition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aerobic respiration of microorganisms in aeration tank by bubbling air in order to oxidize organic compounds into inorganic compounds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609600" y="500042"/>
            <a:ext cx="777240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Sewage Treatment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09600" y="1428736"/>
            <a:ext cx="4819656" cy="520066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Fermentation</a:t>
            </a:r>
          </a:p>
          <a:p>
            <a:pPr marL="838200" marR="0" lvl="1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microorganisms in digester  to carry out anaerobic respiration</a:t>
            </a:r>
          </a:p>
          <a:p>
            <a:pPr marL="838200" marR="0" lvl="1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ð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produce methane gas</a:t>
            </a:r>
          </a:p>
          <a:p>
            <a:pPr marL="838200" marR="0" lvl="1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ð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can be used as fuel to drive the sewage treatment plant</a:t>
            </a:r>
          </a:p>
          <a:p>
            <a:pPr marL="838200" marR="0" lvl="1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dry sludge can be used as fertilizers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4" name="Picture 13" descr="C:\bio ppt\Pictures\未命名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357299"/>
            <a:ext cx="24860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19200" y="428604"/>
            <a:ext cx="6858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4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2" charset="-120"/>
              </a:rPr>
              <a:t>Ways of Conservation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133600"/>
            <a:ext cx="81534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Legislation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control the amount of pollutants discharged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Education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by mass media (besides normal schooling)</a:t>
            </a:r>
            <a:endParaRPr kumimoji="0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Birth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to decrease the stress on resources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1963" y="2428868"/>
            <a:ext cx="8493125" cy="3714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ECOLOGY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– how organisms interact with one another and with their environment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ENVIRONMENT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– living and non-living components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ABIOTIC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– non-living component or physical factors as soil, rainfall, sunlight, temperatures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BIOTIC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– living component are other organisms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1357298"/>
            <a:ext cx="8229600" cy="1285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 Ecology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Biodiversity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Flora + Fauna i.e. Plants and Animals together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askervilleMT-SemiBold" charset="0"/>
              </a:rPr>
              <a:t>( BIOTIC COMPONENTS OF ECOSYSTEM)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" charset="-128"/>
                <a:cs typeface="+mj-cs"/>
              </a:rPr>
              <a:t>Everyday Solutions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4422"/>
            <a:ext cx="8229600" cy="5357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Conserve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Increase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Recycle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" charset="-128"/>
              </a:rPr>
              <a:t> More Emphasis on Research -Global Pollution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24" y="2643182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/>
              </a:rPr>
              <a:t>THANK 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BaskervilleMT-SemiBold"/>
              </a:rPr>
              <a:t>YOU ALL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214313"/>
            <a:ext cx="8366125" cy="1462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ECOLOGICAL ORGANIZATION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5763" y="1214422"/>
            <a:ext cx="8569325" cy="4918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INDIVIDUAL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individual organisms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POPULATION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organisms of same species in same area (biotic factors)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COMMUNITY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several populations in same area (biotic factors)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ECOSYSTEM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community plus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abiotic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factors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BIOSPHERE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all ecosystems on earth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					Forest,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+mn-cs"/>
              </a:rPr>
              <a:t> Marine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-1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54050" y="190500"/>
            <a:ext cx="7880350" cy="1527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ECOLOGY OF INDIVIDUALS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214422"/>
            <a:ext cx="8548718" cy="56435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Homeostasis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delicate balance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Components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Physiological Ecology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Temperature and Water Balance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Light and Biological Cycles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Physiological Ecology and Conservation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 Problems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5763" y="1357298"/>
            <a:ext cx="8569325" cy="47752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A. Aquatic Environment Issues –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Water pollution, Water Diversion, Overfishing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B. Air Quality Issues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 Acid rain, Air Pollution, Nuclear Pollution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C. Climate Change Issues –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Greenhouse Effect, Ozone Depletion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D. Terrestrial Environment Issues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–Deforestation, Soil pollution, Waste Disposal, Mining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ＭＳ Ｐゴシック" pitchFamily="-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E. Population Growth Issues –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Habitat Destruction, Farming Practices, Fertilizers &amp; Pesticides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pitchFamily="-1" charset="-128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ＭＳ Ｐゴシック" pitchFamily="-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-1" charset="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19200" y="571480"/>
            <a:ext cx="7010400" cy="235745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I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Jokerman LET"/>
              </a:rPr>
              <a:t>Pollution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08188" indent="-2008188">
              <a:spcBef>
                <a:spcPct val="50000"/>
              </a:spcBef>
            </a:pPr>
            <a:r>
              <a:rPr lang="en-US" altLang="zh-TW" sz="3600" dirty="0">
                <a:solidFill>
                  <a:srgbClr val="99CC00"/>
                </a:solidFill>
                <a:latin typeface="Impact" pitchFamily="34" charset="0"/>
              </a:rPr>
              <a:t>Definition:</a:t>
            </a:r>
            <a:r>
              <a:rPr lang="en-US" altLang="zh-TW" sz="3600" dirty="0">
                <a:latin typeface="Impact" pitchFamily="34" charset="0"/>
              </a:rPr>
              <a:t> </a:t>
            </a:r>
            <a:r>
              <a:rPr lang="en-US" altLang="zh-TW" sz="3600" dirty="0">
                <a:solidFill>
                  <a:srgbClr val="A50021"/>
                </a:solidFill>
                <a:latin typeface="Impact" pitchFamily="34" charset="0"/>
              </a:rPr>
              <a:t>Any </a:t>
            </a:r>
            <a:r>
              <a:rPr lang="en-US" altLang="zh-TW" sz="3600" u="sng" dirty="0">
                <a:solidFill>
                  <a:srgbClr val="A50021"/>
                </a:solidFill>
                <a:latin typeface="Impact" pitchFamily="34" charset="0"/>
              </a:rPr>
              <a:t>undesirable </a:t>
            </a:r>
            <a:r>
              <a:rPr lang="en-US" altLang="zh-TW" sz="3600" dirty="0">
                <a:solidFill>
                  <a:srgbClr val="A50021"/>
                </a:solidFill>
                <a:latin typeface="Impact" pitchFamily="34" charset="0"/>
              </a:rPr>
              <a:t>change in the environment caused by </a:t>
            </a:r>
            <a:r>
              <a:rPr lang="en-US" altLang="zh-TW" sz="3600" u="sng" dirty="0">
                <a:solidFill>
                  <a:srgbClr val="A50021"/>
                </a:solidFill>
                <a:latin typeface="Impact" pitchFamily="34" charset="0"/>
              </a:rPr>
              <a:t>Human Activities</a:t>
            </a:r>
            <a:endParaRPr lang="en-US" altLang="zh-TW" sz="3600" dirty="0">
              <a:solidFill>
                <a:srgbClr val="A5002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Environmental Pollution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93824"/>
            <a:ext cx="8229600" cy="5121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Air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Water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Soil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Noise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Radioactive Pollution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Thermal Pollution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1199</Words>
  <Application>Microsoft Office PowerPoint</Application>
  <PresentationFormat>On-screen Show (4:3)</PresentationFormat>
  <Paragraphs>285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Anupam</dc:creator>
  <cp:lastModifiedBy>Anupam</cp:lastModifiedBy>
  <cp:revision>111</cp:revision>
  <dcterms:created xsi:type="dcterms:W3CDTF">2015-03-27T23:23:20Z</dcterms:created>
  <dcterms:modified xsi:type="dcterms:W3CDTF">2017-03-05T14:02:39Z</dcterms:modified>
</cp:coreProperties>
</file>